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5113000" cy="10693400"/>
  <p:notesSz cx="6735763" cy="9866313"/>
  <p:embeddedFontLst>
    <p:embeddedFont>
      <p:font typeface="Calibri" panose="020F0502020204030204" pitchFamily="34" charset="0"/>
      <p:regular r:id="rId14"/>
      <p:bold r:id="rId15"/>
      <p:italic r:id="rId16"/>
      <p:boldItalic r:id="rId17"/>
    </p:embeddedFont>
    <p:embeddedFont>
      <p:font typeface="Tenorite" panose="020B0604020202020204" charset="0"/>
      <p:regular r:id="rId18"/>
      <p:bold r:id="rId19"/>
      <p:italic r:id="rId20"/>
      <p:boldItalic r:id="rId21"/>
    </p:embeddedFont>
    <p:embeddedFont>
      <p:font typeface="Tahoma" panose="020B0604030504040204" pitchFamily="34" charset="0"/>
      <p:regular r:id="rId22"/>
      <p:bold r:id="rId23"/>
    </p:embeddedFont>
    <p:embeddedFont>
      <p:font typeface="Glacial Indifference Bold" panose="020B0604020202020204" charset="0"/>
      <p:regular r:id="rId24"/>
    </p:embeddedFont>
    <p:embeddedFont>
      <p:font typeface="Glacial Indifference" panose="020B0604020202020204" charset="0"/>
      <p:regular r:id="rId25"/>
    </p:embeddedFont>
    <p:embeddedFont>
      <p:font typeface="Canva Sans Bold" panose="020B0604020202020204" charset="0"/>
      <p:regular r:id="rId26"/>
    </p:embeddedFont>
    <p:embeddedFont>
      <p:font typeface="Canva San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B5637-C435-439C-ADC6-772B3261A68F}" v="1" dt="2026-01-03T20:01:27.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94622" autoAdjust="0"/>
  </p:normalViewPr>
  <p:slideViewPr>
    <p:cSldViewPr>
      <p:cViewPr varScale="1">
        <p:scale>
          <a:sx n="57" d="100"/>
          <a:sy n="57" d="100"/>
        </p:scale>
        <p:origin x="8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Powell" userId="c6718c16-0e32-4e6e-8ecc-c1b9fdf1c48e" providerId="ADAL" clId="{FADAEE7F-A80D-4602-A7D2-5A6F02803656}"/>
    <pc:docChg chg="undo custSel modSld">
      <pc:chgData name="Claire Powell" userId="c6718c16-0e32-4e6e-8ecc-c1b9fdf1c48e" providerId="ADAL" clId="{FADAEE7F-A80D-4602-A7D2-5A6F02803656}" dt="2026-01-08T21:15:31.624" v="2413" actId="20577"/>
      <pc:docMkLst>
        <pc:docMk/>
      </pc:docMkLst>
      <pc:sldChg chg="modSp mod">
        <pc:chgData name="Claire Powell" userId="c6718c16-0e32-4e6e-8ecc-c1b9fdf1c48e" providerId="ADAL" clId="{FADAEE7F-A80D-4602-A7D2-5A6F02803656}" dt="2026-01-08T21:01:16.313" v="1413" actId="20577"/>
        <pc:sldMkLst>
          <pc:docMk/>
          <pc:sldMk cId="0" sldId="256"/>
        </pc:sldMkLst>
        <pc:spChg chg="mod">
          <ac:chgData name="Claire Powell" userId="c6718c16-0e32-4e6e-8ecc-c1b9fdf1c48e" providerId="ADAL" clId="{FADAEE7F-A80D-4602-A7D2-5A6F02803656}" dt="2026-01-08T20:56:49.387" v="1046" actId="20577"/>
          <ac:spMkLst>
            <pc:docMk/>
            <pc:sldMk cId="0" sldId="256"/>
            <ac:spMk id="25" creationId="{00000000-0000-0000-0000-000000000000}"/>
          </ac:spMkLst>
        </pc:spChg>
        <pc:spChg chg="mod">
          <ac:chgData name="Claire Powell" userId="c6718c16-0e32-4e6e-8ecc-c1b9fdf1c48e" providerId="ADAL" clId="{FADAEE7F-A80D-4602-A7D2-5A6F02803656}" dt="2026-01-08T21:00:01.761" v="1285" actId="20577"/>
          <ac:spMkLst>
            <pc:docMk/>
            <pc:sldMk cId="0" sldId="256"/>
            <ac:spMk id="26" creationId="{00000000-0000-0000-0000-000000000000}"/>
          </ac:spMkLst>
        </pc:spChg>
        <pc:spChg chg="mod">
          <ac:chgData name="Claire Powell" userId="c6718c16-0e32-4e6e-8ecc-c1b9fdf1c48e" providerId="ADAL" clId="{FADAEE7F-A80D-4602-A7D2-5A6F02803656}" dt="2026-01-08T21:01:16.313" v="1413" actId="20577"/>
          <ac:spMkLst>
            <pc:docMk/>
            <pc:sldMk cId="0" sldId="256"/>
            <ac:spMk id="27" creationId="{00000000-0000-0000-0000-000000000000}"/>
          </ac:spMkLst>
        </pc:spChg>
      </pc:sldChg>
      <pc:sldChg chg="modSp mod">
        <pc:chgData name="Claire Powell" userId="c6718c16-0e32-4e6e-8ecc-c1b9fdf1c48e" providerId="ADAL" clId="{FADAEE7F-A80D-4602-A7D2-5A6F02803656}" dt="2026-01-08T21:03:35.923" v="1621" actId="20577"/>
        <pc:sldMkLst>
          <pc:docMk/>
          <pc:sldMk cId="0" sldId="257"/>
        </pc:sldMkLst>
        <pc:spChg chg="mod">
          <ac:chgData name="Claire Powell" userId="c6718c16-0e32-4e6e-8ecc-c1b9fdf1c48e" providerId="ADAL" clId="{FADAEE7F-A80D-4602-A7D2-5A6F02803656}" dt="2026-01-08T20:58:59.935" v="1186" actId="20577"/>
          <ac:spMkLst>
            <pc:docMk/>
            <pc:sldMk cId="0" sldId="257"/>
            <ac:spMk id="23" creationId="{00000000-0000-0000-0000-000000000000}"/>
          </ac:spMkLst>
        </pc:spChg>
        <pc:spChg chg="mod">
          <ac:chgData name="Claire Powell" userId="c6718c16-0e32-4e6e-8ecc-c1b9fdf1c48e" providerId="ADAL" clId="{FADAEE7F-A80D-4602-A7D2-5A6F02803656}" dt="2026-01-08T20:59:49.966" v="1268" actId="20577"/>
          <ac:spMkLst>
            <pc:docMk/>
            <pc:sldMk cId="0" sldId="257"/>
            <ac:spMk id="24" creationId="{00000000-0000-0000-0000-000000000000}"/>
          </ac:spMkLst>
        </pc:spChg>
        <pc:spChg chg="mod">
          <ac:chgData name="Claire Powell" userId="c6718c16-0e32-4e6e-8ecc-c1b9fdf1c48e" providerId="ADAL" clId="{FADAEE7F-A80D-4602-A7D2-5A6F02803656}" dt="2026-01-08T21:03:35.923" v="1621" actId="20577"/>
          <ac:spMkLst>
            <pc:docMk/>
            <pc:sldMk cId="0" sldId="257"/>
            <ac:spMk id="25" creationId="{00000000-0000-0000-0000-000000000000}"/>
          </ac:spMkLst>
        </pc:spChg>
      </pc:sldChg>
      <pc:sldChg chg="addSp delSp modSp mod">
        <pc:chgData name="Claire Powell" userId="c6718c16-0e32-4e6e-8ecc-c1b9fdf1c48e" providerId="ADAL" clId="{FADAEE7F-A80D-4602-A7D2-5A6F02803656}" dt="2026-01-08T21:08:47.291" v="2246" actId="20577"/>
        <pc:sldMkLst>
          <pc:docMk/>
          <pc:sldMk cId="0" sldId="258"/>
        </pc:sldMkLst>
        <pc:spChg chg="mod">
          <ac:chgData name="Claire Powell" userId="c6718c16-0e32-4e6e-8ecc-c1b9fdf1c48e" providerId="ADAL" clId="{FADAEE7F-A80D-4602-A7D2-5A6F02803656}" dt="2026-01-08T21:08:47.291" v="2246" actId="20577"/>
          <ac:spMkLst>
            <pc:docMk/>
            <pc:sldMk cId="0" sldId="258"/>
            <ac:spMk id="23" creationId="{00000000-0000-0000-0000-000000000000}"/>
          </ac:spMkLst>
        </pc:spChg>
        <pc:spChg chg="mod">
          <ac:chgData name="Claire Powell" userId="c6718c16-0e32-4e6e-8ecc-c1b9fdf1c48e" providerId="ADAL" clId="{FADAEE7F-A80D-4602-A7D2-5A6F02803656}" dt="2026-01-08T21:08:17.905" v="2216" actId="20577"/>
          <ac:spMkLst>
            <pc:docMk/>
            <pc:sldMk cId="0" sldId="258"/>
            <ac:spMk id="24" creationId="{00000000-0000-0000-0000-000000000000}"/>
          </ac:spMkLst>
        </pc:spChg>
        <pc:spChg chg="add del mod">
          <ac:chgData name="Claire Powell" userId="c6718c16-0e32-4e6e-8ecc-c1b9fdf1c48e" providerId="ADAL" clId="{FADAEE7F-A80D-4602-A7D2-5A6F02803656}" dt="2026-01-08T21:07:58.773" v="2160" actId="20577"/>
          <ac:spMkLst>
            <pc:docMk/>
            <pc:sldMk cId="0" sldId="258"/>
            <ac:spMk id="25" creationId="{00000000-0000-0000-0000-000000000000}"/>
          </ac:spMkLst>
        </pc:spChg>
      </pc:sldChg>
      <pc:sldChg chg="modSp mod">
        <pc:chgData name="Claire Powell" userId="c6718c16-0e32-4e6e-8ecc-c1b9fdf1c48e" providerId="ADAL" clId="{FADAEE7F-A80D-4602-A7D2-5A6F02803656}" dt="2026-01-08T21:15:31.624" v="2413" actId="20577"/>
        <pc:sldMkLst>
          <pc:docMk/>
          <pc:sldMk cId="0" sldId="259"/>
        </pc:sldMkLst>
        <pc:spChg chg="mod">
          <ac:chgData name="Claire Powell" userId="c6718c16-0e32-4e6e-8ecc-c1b9fdf1c48e" providerId="ADAL" clId="{FADAEE7F-A80D-4602-A7D2-5A6F02803656}" dt="2026-01-08T21:15:31.624" v="2413" actId="20577"/>
          <ac:spMkLst>
            <pc:docMk/>
            <pc:sldMk cId="0" sldId="259"/>
            <ac:spMk id="24" creationId="{00000000-0000-0000-0000-000000000000}"/>
          </ac:spMkLst>
        </pc:spChg>
        <pc:spChg chg="mod">
          <ac:chgData name="Claire Powell" userId="c6718c16-0e32-4e6e-8ecc-c1b9fdf1c48e" providerId="ADAL" clId="{FADAEE7F-A80D-4602-A7D2-5A6F02803656}" dt="2026-01-08T21:14:50.017" v="2325" actId="20577"/>
          <ac:spMkLst>
            <pc:docMk/>
            <pc:sldMk cId="0" sldId="259"/>
            <ac:spMk id="25" creationId="{00000000-0000-0000-0000-000000000000}"/>
          </ac:spMkLst>
        </pc:spChg>
      </pc:sldChg>
      <pc:sldChg chg="modSp mod">
        <pc:chgData name="Claire Powell" userId="c6718c16-0e32-4e6e-8ecc-c1b9fdf1c48e" providerId="ADAL" clId="{FADAEE7F-A80D-4602-A7D2-5A6F02803656}" dt="2026-01-03T19:55:37.602" v="343" actId="20577"/>
        <pc:sldMkLst>
          <pc:docMk/>
          <pc:sldMk cId="1312350568" sldId="260"/>
        </pc:sldMkLst>
        <pc:spChg chg="mod">
          <ac:chgData name="Claire Powell" userId="c6718c16-0e32-4e6e-8ecc-c1b9fdf1c48e" providerId="ADAL" clId="{FADAEE7F-A80D-4602-A7D2-5A6F02803656}" dt="2026-01-03T19:54:25.197" v="72" actId="5793"/>
          <ac:spMkLst>
            <pc:docMk/>
            <pc:sldMk cId="1312350568" sldId="260"/>
            <ac:spMk id="29" creationId="{364C644A-0AE8-A8F0-A4AB-68E7A23FF5BA}"/>
          </ac:spMkLst>
        </pc:spChg>
        <pc:spChg chg="mod">
          <ac:chgData name="Claire Powell" userId="c6718c16-0e32-4e6e-8ecc-c1b9fdf1c48e" providerId="ADAL" clId="{FADAEE7F-A80D-4602-A7D2-5A6F02803656}" dt="2026-01-03T19:55:37.602" v="343" actId="20577"/>
          <ac:spMkLst>
            <pc:docMk/>
            <pc:sldMk cId="1312350568" sldId="260"/>
            <ac:spMk id="31" creationId="{710FCB27-EB54-602C-B24B-7109F762F589}"/>
          </ac:spMkLst>
        </pc:spChg>
      </pc:sldChg>
      <pc:sldChg chg="modSp mod">
        <pc:chgData name="Claire Powell" userId="c6718c16-0e32-4e6e-8ecc-c1b9fdf1c48e" providerId="ADAL" clId="{FADAEE7F-A80D-4602-A7D2-5A6F02803656}" dt="2026-01-03T19:58:42.279" v="560" actId="20577"/>
        <pc:sldMkLst>
          <pc:docMk/>
          <pc:sldMk cId="1513235594" sldId="261"/>
        </pc:sldMkLst>
        <pc:spChg chg="mod">
          <ac:chgData name="Claire Powell" userId="c6718c16-0e32-4e6e-8ecc-c1b9fdf1c48e" providerId="ADAL" clId="{FADAEE7F-A80D-4602-A7D2-5A6F02803656}" dt="2026-01-03T19:58:42.279" v="560" actId="20577"/>
          <ac:spMkLst>
            <pc:docMk/>
            <pc:sldMk cId="1513235594" sldId="261"/>
            <ac:spMk id="31" creationId="{50722B06-D5E6-F5B4-05E7-18D154AAB668}"/>
          </ac:spMkLst>
        </pc:spChg>
        <pc:spChg chg="mod">
          <ac:chgData name="Claire Powell" userId="c6718c16-0e32-4e6e-8ecc-c1b9fdf1c48e" providerId="ADAL" clId="{FADAEE7F-A80D-4602-A7D2-5A6F02803656}" dt="2026-01-03T19:57:53.943" v="490" actId="20577"/>
          <ac:spMkLst>
            <pc:docMk/>
            <pc:sldMk cId="1513235594" sldId="261"/>
            <ac:spMk id="37" creationId="{13EEE607-B3EC-77DE-45FE-113D39D521E4}"/>
          </ac:spMkLst>
        </pc:spChg>
      </pc:sldChg>
      <pc:sldChg chg="modSp mod">
        <pc:chgData name="Claire Powell" userId="c6718c16-0e32-4e6e-8ecc-c1b9fdf1c48e" providerId="ADAL" clId="{FADAEE7F-A80D-4602-A7D2-5A6F02803656}" dt="2026-01-03T20:00:25.339" v="725" actId="20577"/>
        <pc:sldMkLst>
          <pc:docMk/>
          <pc:sldMk cId="709946042" sldId="262"/>
        </pc:sldMkLst>
        <pc:spChg chg="mod">
          <ac:chgData name="Claire Powell" userId="c6718c16-0e32-4e6e-8ecc-c1b9fdf1c48e" providerId="ADAL" clId="{FADAEE7F-A80D-4602-A7D2-5A6F02803656}" dt="2026-01-03T19:59:39.623" v="657" actId="20577"/>
          <ac:spMkLst>
            <pc:docMk/>
            <pc:sldMk cId="709946042" sldId="262"/>
            <ac:spMk id="29" creationId="{4222DCCE-F07F-0EA8-6842-33B6E879DA6C}"/>
          </ac:spMkLst>
        </pc:spChg>
        <pc:spChg chg="mod">
          <ac:chgData name="Claire Powell" userId="c6718c16-0e32-4e6e-8ecc-c1b9fdf1c48e" providerId="ADAL" clId="{FADAEE7F-A80D-4602-A7D2-5A6F02803656}" dt="2026-01-03T20:00:25.339" v="725" actId="20577"/>
          <ac:spMkLst>
            <pc:docMk/>
            <pc:sldMk cId="709946042" sldId="262"/>
            <ac:spMk id="31" creationId="{A26A0EF0-0738-967C-191D-53C13086AA4E}"/>
          </ac:spMkLst>
        </pc:spChg>
        <pc:spChg chg="mod">
          <ac:chgData name="Claire Powell" userId="c6718c16-0e32-4e6e-8ecc-c1b9fdf1c48e" providerId="ADAL" clId="{FADAEE7F-A80D-4602-A7D2-5A6F02803656}" dt="2026-01-03T19:59:12.700" v="615" actId="20577"/>
          <ac:spMkLst>
            <pc:docMk/>
            <pc:sldMk cId="709946042" sldId="262"/>
            <ac:spMk id="35" creationId="{7995EABB-ED5E-3AFC-76C4-3A241BB75122}"/>
          </ac:spMkLst>
        </pc:spChg>
      </pc:sldChg>
      <pc:sldChg chg="modSp mod">
        <pc:chgData name="Claire Powell" userId="c6718c16-0e32-4e6e-8ecc-c1b9fdf1c48e" providerId="ADAL" clId="{FADAEE7F-A80D-4602-A7D2-5A6F02803656}" dt="2026-01-03T20:03:23.350" v="862" actId="20577"/>
        <pc:sldMkLst>
          <pc:docMk/>
          <pc:sldMk cId="2120484651" sldId="264"/>
        </pc:sldMkLst>
        <pc:spChg chg="mod">
          <ac:chgData name="Claire Powell" userId="c6718c16-0e32-4e6e-8ecc-c1b9fdf1c48e" providerId="ADAL" clId="{FADAEE7F-A80D-4602-A7D2-5A6F02803656}" dt="2026-01-03T20:01:38.192" v="792" actId="20577"/>
          <ac:spMkLst>
            <pc:docMk/>
            <pc:sldMk cId="2120484651" sldId="264"/>
            <ac:spMk id="29" creationId="{F00F9515-43BB-68CD-0325-269CA17DED44}"/>
          </ac:spMkLst>
        </pc:spChg>
        <pc:spChg chg="mod">
          <ac:chgData name="Claire Powell" userId="c6718c16-0e32-4e6e-8ecc-c1b9fdf1c48e" providerId="ADAL" clId="{FADAEE7F-A80D-4602-A7D2-5A6F02803656}" dt="2026-01-03T20:03:23.350" v="862" actId="20577"/>
          <ac:spMkLst>
            <pc:docMk/>
            <pc:sldMk cId="2120484651" sldId="264"/>
            <ac:spMk id="31" creationId="{9AAF4D83-75AB-E7FE-E941-78CF54DFCC52}"/>
          </ac:spMkLst>
        </pc:spChg>
        <pc:spChg chg="mod">
          <ac:chgData name="Claire Powell" userId="c6718c16-0e32-4e6e-8ecc-c1b9fdf1c48e" providerId="ADAL" clId="{FADAEE7F-A80D-4602-A7D2-5A6F02803656}" dt="2026-01-03T20:03:01.796" v="830" actId="20577"/>
          <ac:spMkLst>
            <pc:docMk/>
            <pc:sldMk cId="2120484651" sldId="264"/>
            <ac:spMk id="35" creationId="{C40110D2-DF76-3E03-2C6D-5C00C2D0393F}"/>
          </ac:spMkLst>
        </pc:spChg>
        <pc:spChg chg="mod">
          <ac:chgData name="Claire Powell" userId="c6718c16-0e32-4e6e-8ecc-c1b9fdf1c48e" providerId="ADAL" clId="{FADAEE7F-A80D-4602-A7D2-5A6F02803656}" dt="2026-01-03T20:01:02.648" v="788" actId="20577"/>
          <ac:spMkLst>
            <pc:docMk/>
            <pc:sldMk cId="2120484651" sldId="264"/>
            <ac:spMk id="37" creationId="{1945AA13-35DF-E7BD-66C8-33AF482E77A5}"/>
          </ac:spMkLst>
        </pc:spChg>
      </pc:sldChg>
      <pc:sldChg chg="modSp mod">
        <pc:chgData name="Claire Powell" userId="c6718c16-0e32-4e6e-8ecc-c1b9fdf1c48e" providerId="ADAL" clId="{FADAEE7F-A80D-4602-A7D2-5A6F02803656}" dt="2026-01-03T20:12:46.977" v="992" actId="20577"/>
        <pc:sldMkLst>
          <pc:docMk/>
          <pc:sldMk cId="2348994382" sldId="265"/>
        </pc:sldMkLst>
        <pc:spChg chg="mod">
          <ac:chgData name="Claire Powell" userId="c6718c16-0e32-4e6e-8ecc-c1b9fdf1c48e" providerId="ADAL" clId="{FADAEE7F-A80D-4602-A7D2-5A6F02803656}" dt="2026-01-03T20:12:46.977" v="992" actId="20577"/>
          <ac:spMkLst>
            <pc:docMk/>
            <pc:sldMk cId="2348994382" sldId="265"/>
            <ac:spMk id="31" creationId="{9FE62B4D-20E5-05DC-EB42-D5D8AA969436}"/>
          </ac:spMkLst>
        </pc:spChg>
        <pc:spChg chg="mod">
          <ac:chgData name="Claire Powell" userId="c6718c16-0e32-4e6e-8ecc-c1b9fdf1c48e" providerId="ADAL" clId="{FADAEE7F-A80D-4602-A7D2-5A6F02803656}" dt="2026-01-03T20:11:43.853" v="892" actId="20577"/>
          <ac:spMkLst>
            <pc:docMk/>
            <pc:sldMk cId="2348994382" sldId="265"/>
            <ac:spMk id="33" creationId="{5DF60F9B-224D-01D5-E5BF-CED736AE1AF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8711"/>
        </a:solidFill>
        <a:effectLst/>
      </p:bgPr>
    </p:bg>
    <p:spTree>
      <p:nvGrpSpPr>
        <p:cNvPr id="1" name=""/>
        <p:cNvGrpSpPr/>
        <p:nvPr/>
      </p:nvGrpSpPr>
      <p:grpSpPr>
        <a:xfrm>
          <a:off x="0" y="0"/>
          <a:ext cx="0" cy="0"/>
          <a:chOff x="0" y="0"/>
          <a:chExt cx="0" cy="0"/>
        </a:xfrm>
      </p:grpSpPr>
      <p:grpSp>
        <p:nvGrpSpPr>
          <p:cNvPr id="2" name="Group 2"/>
          <p:cNvGrpSpPr/>
          <p:nvPr/>
        </p:nvGrpSpPr>
        <p:grpSpPr>
          <a:xfrm>
            <a:off x="671975" y="747494"/>
            <a:ext cx="14080851" cy="9501812"/>
            <a:chOff x="0" y="0"/>
            <a:chExt cx="3568062" cy="2407742"/>
          </a:xfrm>
        </p:grpSpPr>
        <p:sp>
          <p:nvSpPr>
            <p:cNvPr id="3" name="Freeform 3"/>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p:cNvGrpSpPr/>
          <p:nvPr/>
        </p:nvGrpSpPr>
        <p:grpSpPr>
          <a:xfrm>
            <a:off x="519575" y="595094"/>
            <a:ext cx="14080851" cy="9501812"/>
            <a:chOff x="0" y="0"/>
            <a:chExt cx="3568062" cy="2407742"/>
          </a:xfrm>
        </p:grpSpPr>
        <p:sp>
          <p:nvSpPr>
            <p:cNvPr id="6" name="Freeform 6"/>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a:p>
          </p:txBody>
        </p:sp>
        <p:sp>
          <p:nvSpPr>
            <p:cNvPr id="7" name="TextBox 7"/>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p:cNvGrpSpPr/>
          <p:nvPr/>
        </p:nvGrpSpPr>
        <p:grpSpPr>
          <a:xfrm>
            <a:off x="7979961" y="2750862"/>
            <a:ext cx="6036789" cy="2222593"/>
            <a:chOff x="0" y="0"/>
            <a:chExt cx="1590334" cy="585521"/>
          </a:xfrm>
        </p:grpSpPr>
        <p:sp>
          <p:nvSpPr>
            <p:cNvPr id="9" name="Freeform 9"/>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F2EFB6"/>
            </a:solidFill>
          </p:spPr>
          <p:txBody>
            <a:bodyPr/>
            <a:lstStyle/>
            <a:p>
              <a:endParaRPr lang="en-GB"/>
            </a:p>
          </p:txBody>
        </p:sp>
        <p:sp>
          <p:nvSpPr>
            <p:cNvPr id="10" name="TextBox 10"/>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1" name="Freeform 11"/>
          <p:cNvSpPr/>
          <p:nvPr/>
        </p:nvSpPr>
        <p:spPr>
          <a:xfrm>
            <a:off x="1069200" y="3256821"/>
            <a:ext cx="6446561" cy="6365979"/>
          </a:xfrm>
          <a:custGeom>
            <a:avLst/>
            <a:gdLst/>
            <a:ahLst/>
            <a:cxnLst/>
            <a:rect l="l" t="t" r="r" b="b"/>
            <a:pathLst>
              <a:path w="6446561" h="6365979">
                <a:moveTo>
                  <a:pt x="0" y="0"/>
                </a:moveTo>
                <a:lnTo>
                  <a:pt x="6446561" y="0"/>
                </a:lnTo>
                <a:lnTo>
                  <a:pt x="6446561" y="6365979"/>
                </a:lnTo>
                <a:lnTo>
                  <a:pt x="0" y="6365979"/>
                </a:lnTo>
                <a:lnTo>
                  <a:pt x="0" y="0"/>
                </a:lnTo>
                <a:close/>
              </a:path>
            </a:pathLst>
          </a:custGeom>
          <a:blipFill>
            <a:blip r:embed="rId2"/>
            <a:stretch>
              <a:fillRect/>
            </a:stretch>
          </a:blipFill>
        </p:spPr>
        <p:txBody>
          <a:bodyPr/>
          <a:lstStyle/>
          <a:p>
            <a:endParaRPr lang="en-GB"/>
          </a:p>
        </p:txBody>
      </p:sp>
      <p:grpSp>
        <p:nvGrpSpPr>
          <p:cNvPr id="12" name="Group 12"/>
          <p:cNvGrpSpPr/>
          <p:nvPr/>
        </p:nvGrpSpPr>
        <p:grpSpPr>
          <a:xfrm>
            <a:off x="7979961" y="5076833"/>
            <a:ext cx="6036789" cy="2222593"/>
            <a:chOff x="0" y="0"/>
            <a:chExt cx="1590334" cy="585521"/>
          </a:xfrm>
        </p:grpSpPr>
        <p:sp>
          <p:nvSpPr>
            <p:cNvPr id="13" name="Freeform 13"/>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D7D266"/>
            </a:solidFill>
          </p:spPr>
          <p:txBody>
            <a:bodyPr/>
            <a:lstStyle/>
            <a:p>
              <a:endParaRPr lang="en-GB"/>
            </a:p>
          </p:txBody>
        </p:sp>
        <p:sp>
          <p:nvSpPr>
            <p:cNvPr id="14" name="TextBox 14"/>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p:cNvGrpSpPr/>
          <p:nvPr/>
        </p:nvGrpSpPr>
        <p:grpSpPr>
          <a:xfrm>
            <a:off x="8014011" y="7400207"/>
            <a:ext cx="6036789" cy="2222593"/>
            <a:chOff x="0" y="0"/>
            <a:chExt cx="1590334" cy="585521"/>
          </a:xfrm>
        </p:grpSpPr>
        <p:sp>
          <p:nvSpPr>
            <p:cNvPr id="16" name="Freeform 16"/>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A9A42B"/>
            </a:solidFill>
          </p:spPr>
          <p:txBody>
            <a:bodyPr/>
            <a:lstStyle/>
            <a:p>
              <a:endParaRPr lang="en-GB"/>
            </a:p>
          </p:txBody>
        </p:sp>
        <p:sp>
          <p:nvSpPr>
            <p:cNvPr id="17" name="TextBox 17"/>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p:cNvSpPr/>
          <p:nvPr/>
        </p:nvSpPr>
        <p:spPr>
          <a:xfrm>
            <a:off x="7148651" y="7708554"/>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3"/>
            <a:stretch>
              <a:fillRect/>
            </a:stretch>
          </a:blipFill>
        </p:spPr>
        <p:txBody>
          <a:bodyPr/>
          <a:lstStyle/>
          <a:p>
            <a:endParaRPr lang="en-GB"/>
          </a:p>
        </p:txBody>
      </p:sp>
      <p:sp>
        <p:nvSpPr>
          <p:cNvPr id="19" name="Freeform 19"/>
          <p:cNvSpPr/>
          <p:nvPr/>
        </p:nvSpPr>
        <p:spPr>
          <a:xfrm>
            <a:off x="6991656" y="5436484"/>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0" name="Freeform 20"/>
          <p:cNvSpPr/>
          <p:nvPr/>
        </p:nvSpPr>
        <p:spPr>
          <a:xfrm>
            <a:off x="7087944" y="3539822"/>
            <a:ext cx="515737" cy="644672"/>
          </a:xfrm>
          <a:custGeom>
            <a:avLst/>
            <a:gdLst/>
            <a:ahLst/>
            <a:cxnLst/>
            <a:rect l="l" t="t" r="r" b="b"/>
            <a:pathLst>
              <a:path w="515737" h="644672">
                <a:moveTo>
                  <a:pt x="0" y="0"/>
                </a:moveTo>
                <a:lnTo>
                  <a:pt x="515738" y="0"/>
                </a:lnTo>
                <a:lnTo>
                  <a:pt x="515738" y="644672"/>
                </a:lnTo>
                <a:lnTo>
                  <a:pt x="0" y="644672"/>
                </a:lnTo>
                <a:lnTo>
                  <a:pt x="0" y="0"/>
                </a:lnTo>
                <a:close/>
              </a:path>
            </a:pathLst>
          </a:custGeom>
          <a:blipFill>
            <a:blip r:embed="rId5"/>
            <a:stretch>
              <a:fillRect/>
            </a:stretch>
          </a:blipFill>
        </p:spPr>
        <p:txBody>
          <a:bodyPr/>
          <a:lstStyle/>
          <a:p>
            <a:endParaRPr lang="en-GB"/>
          </a:p>
        </p:txBody>
      </p:sp>
      <p:sp>
        <p:nvSpPr>
          <p:cNvPr id="22" name="TextBox 22"/>
          <p:cNvSpPr txBox="1"/>
          <p:nvPr/>
        </p:nvSpPr>
        <p:spPr>
          <a:xfrm>
            <a:off x="5152312" y="3625701"/>
            <a:ext cx="1798475" cy="583043"/>
          </a:xfrm>
          <a:prstGeom prst="rect">
            <a:avLst/>
          </a:prstGeom>
        </p:spPr>
        <p:txBody>
          <a:bodyPr lIns="0" tIns="0" rIns="0" bIns="0" rtlCol="0" anchor="t">
            <a:spAutoFit/>
          </a:bodyPr>
          <a:lstStyle/>
          <a:p>
            <a:pPr algn="r">
              <a:lnSpc>
                <a:spcPts val="4847"/>
              </a:lnSpc>
            </a:pPr>
            <a:r>
              <a:rPr lang="en-US" sz="3462">
                <a:solidFill>
                  <a:srgbClr val="000000"/>
                </a:solidFill>
                <a:latin typeface="Canva Sans"/>
                <a:ea typeface="Canva Sans"/>
                <a:cs typeface="Canva Sans"/>
                <a:sym typeface="Canva Sans"/>
              </a:rPr>
              <a:t>WAVE</a:t>
            </a:r>
          </a:p>
        </p:txBody>
      </p:sp>
      <p:sp>
        <p:nvSpPr>
          <p:cNvPr id="23" name="TextBox 23"/>
          <p:cNvSpPr txBox="1"/>
          <p:nvPr/>
        </p:nvSpPr>
        <p:spPr>
          <a:xfrm>
            <a:off x="5152312" y="5532130"/>
            <a:ext cx="1798475" cy="583043"/>
          </a:xfrm>
          <a:prstGeom prst="rect">
            <a:avLst/>
          </a:prstGeom>
        </p:spPr>
        <p:txBody>
          <a:bodyPr lIns="0" tIns="0" rIns="0" bIns="0" rtlCol="0" anchor="t">
            <a:spAutoFit/>
          </a:bodyPr>
          <a:lstStyle/>
          <a:p>
            <a:pPr algn="r">
              <a:lnSpc>
                <a:spcPts val="4847"/>
              </a:lnSpc>
            </a:pPr>
            <a:r>
              <a:rPr lang="en-US" sz="3462">
                <a:solidFill>
                  <a:srgbClr val="000000"/>
                </a:solidFill>
                <a:latin typeface="Canva Sans"/>
                <a:ea typeface="Canva Sans"/>
                <a:cs typeface="Canva Sans"/>
                <a:sym typeface="Canva Sans"/>
              </a:rPr>
              <a:t>WAVE</a:t>
            </a:r>
          </a:p>
        </p:txBody>
      </p:sp>
      <p:sp>
        <p:nvSpPr>
          <p:cNvPr id="24" name="TextBox 24"/>
          <p:cNvSpPr txBox="1"/>
          <p:nvPr/>
        </p:nvSpPr>
        <p:spPr>
          <a:xfrm>
            <a:off x="5199207" y="7770182"/>
            <a:ext cx="1798475" cy="583043"/>
          </a:xfrm>
          <a:prstGeom prst="rect">
            <a:avLst/>
          </a:prstGeom>
        </p:spPr>
        <p:txBody>
          <a:bodyPr lIns="0" tIns="0" rIns="0" bIns="0" rtlCol="0" anchor="t">
            <a:spAutoFit/>
          </a:bodyPr>
          <a:lstStyle/>
          <a:p>
            <a:pPr algn="r">
              <a:lnSpc>
                <a:spcPts val="4847"/>
              </a:lnSpc>
            </a:pPr>
            <a:r>
              <a:rPr lang="en-US" sz="3462">
                <a:solidFill>
                  <a:srgbClr val="000000"/>
                </a:solidFill>
                <a:latin typeface="Canva Sans"/>
                <a:ea typeface="Canva Sans"/>
                <a:cs typeface="Canva Sans"/>
                <a:sym typeface="Canva Sans"/>
              </a:rPr>
              <a:t>WAVE</a:t>
            </a:r>
          </a:p>
        </p:txBody>
      </p:sp>
      <p:sp>
        <p:nvSpPr>
          <p:cNvPr id="25" name="TextBox 25"/>
          <p:cNvSpPr txBox="1"/>
          <p:nvPr/>
        </p:nvSpPr>
        <p:spPr>
          <a:xfrm>
            <a:off x="8014011" y="2647890"/>
            <a:ext cx="5863679" cy="1872307"/>
          </a:xfrm>
          <a:prstGeom prst="rect">
            <a:avLst/>
          </a:prstGeom>
        </p:spPr>
        <p:txBody>
          <a:bodyPr lIns="0" tIns="0" rIns="0" bIns="0" rtlCol="0" anchor="t">
            <a:spAutoFit/>
          </a:bodyPr>
          <a:lstStyle/>
          <a:p>
            <a:pPr algn="l">
              <a:lnSpc>
                <a:spcPts val="3770"/>
              </a:lnSpc>
            </a:pPr>
            <a:r>
              <a:rPr lang="en-US" sz="2693" b="1" dirty="0">
                <a:solidFill>
                  <a:srgbClr val="000000"/>
                </a:solidFill>
                <a:latin typeface="Glacial Indifference Bold"/>
                <a:ea typeface="Glacial Indifference Bold"/>
                <a:cs typeface="Glacial Indifference Bold"/>
                <a:sym typeface="Glacial Indifference Bold"/>
              </a:rPr>
              <a:t>Targeted few</a:t>
            </a:r>
          </a:p>
          <a:p>
            <a:pPr algn="l">
              <a:lnSpc>
                <a:spcPts val="2650"/>
              </a:lnSpc>
            </a:pPr>
            <a:r>
              <a:rPr lang="en-US" sz="1893" dirty="0">
                <a:solidFill>
                  <a:srgbClr val="000000"/>
                </a:solidFill>
                <a:latin typeface="Glacial Indifference"/>
                <a:ea typeface="Glacial Indifference"/>
                <a:cs typeface="Glacial Indifference"/>
                <a:sym typeface="Glacial Indifference"/>
              </a:rPr>
              <a:t> Referral to Early Help , specialist referrals and therapy or specialist teachers, Young carers group EHCP referral considered, </a:t>
            </a:r>
            <a:r>
              <a:rPr lang="en-US" sz="1893" dirty="0" err="1">
                <a:solidFill>
                  <a:srgbClr val="000000"/>
                </a:solidFill>
                <a:latin typeface="Glacial Indifference"/>
                <a:ea typeface="Glacial Indifference"/>
                <a:cs typeface="Glacial Indifference"/>
                <a:sym typeface="Glacial Indifference"/>
              </a:rPr>
              <a:t>Behaviour</a:t>
            </a:r>
            <a:r>
              <a:rPr lang="en-US" sz="1893" dirty="0">
                <a:solidFill>
                  <a:srgbClr val="000000"/>
                </a:solidFill>
                <a:latin typeface="Glacial Indifference"/>
                <a:ea typeface="Glacial Indifference"/>
                <a:cs typeface="Glacial Indifference"/>
                <a:sym typeface="Glacial Indifference"/>
              </a:rPr>
              <a:t> Lead (TPAT), Play </a:t>
            </a:r>
            <a:r>
              <a:rPr lang="en-US" sz="1893" dirty="0" smtClean="0">
                <a:solidFill>
                  <a:srgbClr val="000000"/>
                </a:solidFill>
                <a:latin typeface="Glacial Indifference"/>
                <a:ea typeface="Glacial Indifference"/>
                <a:cs typeface="Glacial Indifference"/>
                <a:sym typeface="Glacial Indifference"/>
              </a:rPr>
              <a:t>therapy such </a:t>
            </a:r>
            <a:r>
              <a:rPr lang="en-US" sz="1893" dirty="0">
                <a:solidFill>
                  <a:srgbClr val="000000"/>
                </a:solidFill>
                <a:latin typeface="Glacial Indifference"/>
                <a:ea typeface="Glacial Indifference"/>
                <a:cs typeface="Glacial Indifference"/>
                <a:sym typeface="Glacial Indifference"/>
              </a:rPr>
              <a:t>as (CLEAR/Bloom/</a:t>
            </a:r>
            <a:r>
              <a:rPr lang="en-US" sz="1893" dirty="0" err="1">
                <a:solidFill>
                  <a:srgbClr val="000000"/>
                </a:solidFill>
                <a:latin typeface="Glacial Indifference"/>
                <a:ea typeface="Glacial Indifference"/>
                <a:cs typeface="Glacial Indifference"/>
                <a:sym typeface="Glacial Indifference"/>
              </a:rPr>
              <a:t>Penhaligan</a:t>
            </a:r>
            <a:r>
              <a:rPr lang="en-US" sz="1893" dirty="0">
                <a:solidFill>
                  <a:srgbClr val="000000"/>
                </a:solidFill>
                <a:latin typeface="Glacial Indifference"/>
                <a:ea typeface="Glacial Indifference"/>
                <a:cs typeface="Glacial Indifference"/>
                <a:sym typeface="Glacial Indifference"/>
              </a:rPr>
              <a:t> Friends referrals)</a:t>
            </a:r>
          </a:p>
        </p:txBody>
      </p:sp>
      <p:sp>
        <p:nvSpPr>
          <p:cNvPr id="26" name="TextBox 26"/>
          <p:cNvSpPr txBox="1"/>
          <p:nvPr/>
        </p:nvSpPr>
        <p:spPr>
          <a:xfrm>
            <a:off x="8153071" y="5288850"/>
            <a:ext cx="5690570" cy="1718419"/>
          </a:xfrm>
          <a:prstGeom prst="rect">
            <a:avLst/>
          </a:prstGeom>
        </p:spPr>
        <p:txBody>
          <a:bodyPr lIns="0" tIns="0" rIns="0" bIns="0" rtlCol="0" anchor="t">
            <a:spAutoFit/>
          </a:bodyPr>
          <a:lstStyle/>
          <a:p>
            <a:pPr algn="l">
              <a:lnSpc>
                <a:spcPts val="3770"/>
              </a:lnSpc>
            </a:pPr>
            <a:r>
              <a:rPr lang="en-US" sz="2693" b="1" dirty="0">
                <a:solidFill>
                  <a:srgbClr val="000000"/>
                </a:solidFill>
                <a:latin typeface="Glacial Indifference Bold"/>
                <a:ea typeface="Glacial Indifference Bold"/>
                <a:cs typeface="Glacial Indifference Bold"/>
                <a:sym typeface="Glacial Indifference Bold"/>
              </a:rPr>
              <a:t>Some</a:t>
            </a:r>
          </a:p>
          <a:p>
            <a:pPr algn="l">
              <a:lnSpc>
                <a:spcPts val="3210"/>
              </a:lnSpc>
            </a:pPr>
            <a:r>
              <a:rPr lang="en-US" sz="2293" dirty="0" smtClean="0">
                <a:solidFill>
                  <a:srgbClr val="000000"/>
                </a:solidFill>
                <a:latin typeface="Glacial Indifference"/>
                <a:ea typeface="Glacial Indifference"/>
                <a:cs typeface="Glacial Indifference"/>
                <a:sym typeface="Glacial Indifference"/>
              </a:rPr>
              <a:t>We </a:t>
            </a:r>
            <a:r>
              <a:rPr lang="en-US" sz="2293" dirty="0">
                <a:solidFill>
                  <a:srgbClr val="000000"/>
                </a:solidFill>
                <a:latin typeface="Glacial Indifference"/>
                <a:ea typeface="Glacial Indifference"/>
                <a:cs typeface="Glacial Indifference"/>
                <a:sym typeface="Glacial Indifference"/>
              </a:rPr>
              <a:t>Thinkers Supported transitions (Breakfast Club), Small group at Lunchtime, Targeted SEMH and Wellbeing group, social stories.</a:t>
            </a:r>
          </a:p>
        </p:txBody>
      </p:sp>
      <p:sp>
        <p:nvSpPr>
          <p:cNvPr id="27" name="TextBox 27"/>
          <p:cNvSpPr txBox="1"/>
          <p:nvPr/>
        </p:nvSpPr>
        <p:spPr>
          <a:xfrm>
            <a:off x="8187121" y="7343057"/>
            <a:ext cx="5829629" cy="2141612"/>
          </a:xfrm>
          <a:prstGeom prst="rect">
            <a:avLst/>
          </a:prstGeom>
        </p:spPr>
        <p:txBody>
          <a:bodyPr lIns="0" tIns="0" rIns="0" bIns="0" rtlCol="0" anchor="t">
            <a:spAutoFit/>
          </a:bodyPr>
          <a:lstStyle/>
          <a:p>
            <a:pPr algn="l">
              <a:lnSpc>
                <a:spcPts val="3862"/>
              </a:lnSpc>
            </a:pPr>
            <a:r>
              <a:rPr lang="en-US" sz="2759" b="1" dirty="0">
                <a:solidFill>
                  <a:srgbClr val="000000"/>
                </a:solidFill>
                <a:latin typeface="Glacial Indifference Bold"/>
                <a:ea typeface="Glacial Indifference Bold"/>
                <a:cs typeface="Glacial Indifference Bold"/>
                <a:sym typeface="Glacial Indifference Bold"/>
              </a:rPr>
              <a:t>All</a:t>
            </a:r>
          </a:p>
          <a:p>
            <a:pPr algn="l">
              <a:lnSpc>
                <a:spcPts val="3152"/>
              </a:lnSpc>
            </a:pPr>
            <a:r>
              <a:rPr lang="en-US" sz="2000" dirty="0">
                <a:solidFill>
                  <a:srgbClr val="000000"/>
                </a:solidFill>
                <a:latin typeface="Glacial Indifference"/>
                <a:ea typeface="Glacial Indifference"/>
                <a:cs typeface="Glacial Indifference"/>
                <a:sym typeface="Glacial Indifference"/>
              </a:rPr>
              <a:t>Restorative Practice </a:t>
            </a:r>
            <a:r>
              <a:rPr lang="en-US" sz="2000" dirty="0" err="1">
                <a:solidFill>
                  <a:srgbClr val="000000"/>
                </a:solidFill>
                <a:latin typeface="Glacial Indifference"/>
                <a:ea typeface="Glacial Indifference"/>
                <a:cs typeface="Glacial Indifference"/>
                <a:sym typeface="Glacial Indifference"/>
              </a:rPr>
              <a:t>Behaviour</a:t>
            </a:r>
            <a:r>
              <a:rPr lang="en-US" sz="2000" dirty="0">
                <a:solidFill>
                  <a:srgbClr val="000000"/>
                </a:solidFill>
                <a:latin typeface="Glacial Indifference"/>
                <a:ea typeface="Glacial Indifference"/>
                <a:cs typeface="Glacial Indifference"/>
                <a:sym typeface="Glacial Indifference"/>
              </a:rPr>
              <a:t> culture, explicit teaching, Brook PSHE curriculum, Class rewards, </a:t>
            </a:r>
            <a:r>
              <a:rPr lang="en-US" sz="2000" dirty="0" err="1">
                <a:solidFill>
                  <a:srgbClr val="000000"/>
                </a:solidFill>
                <a:latin typeface="Glacial Indifference"/>
                <a:ea typeface="Glacial Indifference"/>
                <a:cs typeface="Glacial Indifference"/>
                <a:sym typeface="Glacial Indifference"/>
              </a:rPr>
              <a:t>Behaviour</a:t>
            </a:r>
            <a:r>
              <a:rPr lang="en-US" sz="2000" dirty="0">
                <a:solidFill>
                  <a:srgbClr val="000000"/>
                </a:solidFill>
                <a:latin typeface="Glacial Indifference"/>
                <a:ea typeface="Glacial Indifference"/>
                <a:cs typeface="Glacial Indifference"/>
                <a:sym typeface="Glacial Indifference"/>
              </a:rPr>
              <a:t> Policy, PRICE strategies, </a:t>
            </a:r>
            <a:r>
              <a:rPr lang="en-US" sz="2000" dirty="0" smtClean="0">
                <a:solidFill>
                  <a:srgbClr val="000000"/>
                </a:solidFill>
                <a:latin typeface="Glacial Indifference"/>
                <a:ea typeface="Glacial Indifference"/>
                <a:cs typeface="Glacial Indifference"/>
                <a:sym typeface="Glacial Indifference"/>
              </a:rPr>
              <a:t>Five Ways to Wellbeing whole class timetables, rules and routines.</a:t>
            </a:r>
            <a:endParaRPr lang="en-US" sz="2000" dirty="0">
              <a:solidFill>
                <a:srgbClr val="000000"/>
              </a:solidFill>
              <a:latin typeface="Glacial Indifference"/>
              <a:ea typeface="Glacial Indifference"/>
              <a:cs typeface="Glacial Indifference"/>
              <a:sym typeface="Glacial Indifference"/>
            </a:endParaRPr>
          </a:p>
        </p:txBody>
      </p:sp>
      <p:sp>
        <p:nvSpPr>
          <p:cNvPr id="28" name="TextBox 28"/>
          <p:cNvSpPr txBox="1"/>
          <p:nvPr/>
        </p:nvSpPr>
        <p:spPr>
          <a:xfrm>
            <a:off x="1238625" y="696868"/>
            <a:ext cx="12947550" cy="2008172"/>
          </a:xfrm>
          <a:prstGeom prst="rect">
            <a:avLst/>
          </a:prstGeom>
        </p:spPr>
        <p:txBody>
          <a:bodyPr lIns="0" tIns="0" rIns="0" bIns="0" rtlCol="0" anchor="t">
            <a:spAutoFit/>
          </a:bodyPr>
          <a:lstStyle/>
          <a:p>
            <a:pPr algn="ctr">
              <a:lnSpc>
                <a:spcPts val="9993"/>
              </a:lnSpc>
            </a:pPr>
            <a:r>
              <a:rPr lang="en-US" sz="7138" b="1">
                <a:solidFill>
                  <a:srgbClr val="000000"/>
                </a:solidFill>
                <a:latin typeface="Canva Sans Bold"/>
                <a:ea typeface="Canva Sans Bold"/>
                <a:cs typeface="Canva Sans Bold"/>
                <a:sym typeface="Canva Sans Bold"/>
              </a:rPr>
              <a:t>SEMH </a:t>
            </a:r>
          </a:p>
          <a:p>
            <a:pPr algn="ctr">
              <a:lnSpc>
                <a:spcPts val="5933"/>
              </a:lnSpc>
            </a:pPr>
            <a:r>
              <a:rPr lang="en-US" sz="4238" b="1">
                <a:solidFill>
                  <a:srgbClr val="000000"/>
                </a:solidFill>
                <a:latin typeface="Canva Sans Bold"/>
                <a:ea typeface="Canva Sans Bold"/>
                <a:cs typeface="Canva Sans Bold"/>
                <a:sym typeface="Canva Sans Bold"/>
              </a:rPr>
              <a:t>(SOCIAL, EMOTIONAL, MENTAL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7DB"/>
        </a:solidFill>
        <a:effectLst/>
      </p:bgPr>
    </p:bg>
    <p:spTree>
      <p:nvGrpSpPr>
        <p:cNvPr id="1" name="">
          <a:extLst>
            <a:ext uri="{FF2B5EF4-FFF2-40B4-BE49-F238E27FC236}">
              <a16:creationId xmlns:a16="http://schemas.microsoft.com/office/drawing/2014/main" id="{1DCD0D59-1335-2C3D-F925-85A50365D2A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CA73935-5CB5-0AA9-08DD-1E743775082D}"/>
              </a:ext>
            </a:extLst>
          </p:cNvPr>
          <p:cNvGrpSpPr/>
          <p:nvPr/>
        </p:nvGrpSpPr>
        <p:grpSpPr>
          <a:xfrm>
            <a:off x="671975" y="747494"/>
            <a:ext cx="14080851" cy="9780806"/>
            <a:chOff x="0" y="0"/>
            <a:chExt cx="3568062" cy="2407742"/>
          </a:xfrm>
        </p:grpSpPr>
        <p:sp>
          <p:nvSpPr>
            <p:cNvPr id="3" name="Freeform 3">
              <a:extLst>
                <a:ext uri="{FF2B5EF4-FFF2-40B4-BE49-F238E27FC236}">
                  <a16:creationId xmlns:a16="http://schemas.microsoft.com/office/drawing/2014/main" id="{A9115803-CCBE-0240-A1E2-C041D8329125}"/>
                </a:ext>
              </a:extLst>
            </p:cNvPr>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a:extLst>
                <a:ext uri="{FF2B5EF4-FFF2-40B4-BE49-F238E27FC236}">
                  <a16:creationId xmlns:a16="http://schemas.microsoft.com/office/drawing/2014/main" id="{D231F67A-6033-8B45-1B83-25973F053DC4}"/>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a:extLst>
              <a:ext uri="{FF2B5EF4-FFF2-40B4-BE49-F238E27FC236}">
                <a16:creationId xmlns:a16="http://schemas.microsoft.com/office/drawing/2014/main" id="{C6CAFE87-FA0E-EF5B-3A40-A121726CDCF1}"/>
              </a:ext>
            </a:extLst>
          </p:cNvPr>
          <p:cNvGrpSpPr/>
          <p:nvPr/>
        </p:nvGrpSpPr>
        <p:grpSpPr>
          <a:xfrm>
            <a:off x="485140" y="597138"/>
            <a:ext cx="13955885" cy="9652168"/>
            <a:chOff x="-12193" y="-38100"/>
            <a:chExt cx="3580255" cy="2445842"/>
          </a:xfrm>
        </p:grpSpPr>
        <p:sp>
          <p:nvSpPr>
            <p:cNvPr id="6" name="Freeform 6">
              <a:extLst>
                <a:ext uri="{FF2B5EF4-FFF2-40B4-BE49-F238E27FC236}">
                  <a16:creationId xmlns:a16="http://schemas.microsoft.com/office/drawing/2014/main" id="{19FF4CD6-0DDA-F96E-3C02-C52AF3D20371}"/>
                </a:ext>
              </a:extLst>
            </p:cNvPr>
            <p:cNvSpPr/>
            <p:nvPr/>
          </p:nvSpPr>
          <p:spPr>
            <a:xfrm>
              <a:off x="-12193" y="-32792"/>
              <a:ext cx="3568062" cy="2440534"/>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dirty="0"/>
            </a:p>
          </p:txBody>
        </p:sp>
        <p:sp>
          <p:nvSpPr>
            <p:cNvPr id="7" name="TextBox 7">
              <a:extLst>
                <a:ext uri="{FF2B5EF4-FFF2-40B4-BE49-F238E27FC236}">
                  <a16:creationId xmlns:a16="http://schemas.microsoft.com/office/drawing/2014/main" id="{5D5E21B1-3CBF-D3E8-444B-5F7DE7F961EF}"/>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a:extLst>
              <a:ext uri="{FF2B5EF4-FFF2-40B4-BE49-F238E27FC236}">
                <a16:creationId xmlns:a16="http://schemas.microsoft.com/office/drawing/2014/main" id="{54F951E4-2542-B187-EF1F-86041D554C3C}"/>
              </a:ext>
            </a:extLst>
          </p:cNvPr>
          <p:cNvGrpSpPr/>
          <p:nvPr/>
        </p:nvGrpSpPr>
        <p:grpSpPr>
          <a:xfrm>
            <a:off x="1507179" y="2279354"/>
            <a:ext cx="12509572" cy="2694102"/>
            <a:chOff x="0" y="0"/>
            <a:chExt cx="1590334" cy="585521"/>
          </a:xfrm>
        </p:grpSpPr>
        <p:sp>
          <p:nvSpPr>
            <p:cNvPr id="9" name="Freeform 9">
              <a:extLst>
                <a:ext uri="{FF2B5EF4-FFF2-40B4-BE49-F238E27FC236}">
                  <a16:creationId xmlns:a16="http://schemas.microsoft.com/office/drawing/2014/main" id="{0256A598-CA36-81E2-19FC-58305728C9A9}"/>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FE7DB"/>
            </a:solidFill>
          </p:spPr>
          <p:txBody>
            <a:bodyPr/>
            <a:lstStyle/>
            <a:p>
              <a:endParaRPr lang="en-GB"/>
            </a:p>
          </p:txBody>
        </p:sp>
        <p:sp>
          <p:nvSpPr>
            <p:cNvPr id="10" name="TextBox 10">
              <a:extLst>
                <a:ext uri="{FF2B5EF4-FFF2-40B4-BE49-F238E27FC236}">
                  <a16:creationId xmlns:a16="http://schemas.microsoft.com/office/drawing/2014/main" id="{400D0CE2-736C-5059-37DB-8CE0E953D211}"/>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2" name="Group 12">
            <a:extLst>
              <a:ext uri="{FF2B5EF4-FFF2-40B4-BE49-F238E27FC236}">
                <a16:creationId xmlns:a16="http://schemas.microsoft.com/office/drawing/2014/main" id="{9C84CE44-91CF-D87D-167B-8A448E315CC6}"/>
              </a:ext>
            </a:extLst>
          </p:cNvPr>
          <p:cNvGrpSpPr/>
          <p:nvPr/>
        </p:nvGrpSpPr>
        <p:grpSpPr>
          <a:xfrm>
            <a:off x="1494365" y="5076833"/>
            <a:ext cx="12522385" cy="2222593"/>
            <a:chOff x="0" y="0"/>
            <a:chExt cx="1590334" cy="585521"/>
          </a:xfrm>
        </p:grpSpPr>
        <p:sp>
          <p:nvSpPr>
            <p:cNvPr id="13" name="Freeform 13">
              <a:extLst>
                <a:ext uri="{FF2B5EF4-FFF2-40B4-BE49-F238E27FC236}">
                  <a16:creationId xmlns:a16="http://schemas.microsoft.com/office/drawing/2014/main" id="{5D9A09AC-784C-E0E9-BD01-63CA55792EAE}"/>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3CBA7"/>
            </a:solidFill>
          </p:spPr>
          <p:txBody>
            <a:bodyPr/>
            <a:lstStyle/>
            <a:p>
              <a:endParaRPr lang="en-GB"/>
            </a:p>
          </p:txBody>
        </p:sp>
        <p:sp>
          <p:nvSpPr>
            <p:cNvPr id="14" name="TextBox 14">
              <a:extLst>
                <a:ext uri="{FF2B5EF4-FFF2-40B4-BE49-F238E27FC236}">
                  <a16:creationId xmlns:a16="http://schemas.microsoft.com/office/drawing/2014/main" id="{681B7523-5054-6BC6-2A26-69820C441292}"/>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a:extLst>
              <a:ext uri="{FF2B5EF4-FFF2-40B4-BE49-F238E27FC236}">
                <a16:creationId xmlns:a16="http://schemas.microsoft.com/office/drawing/2014/main" id="{33C1FC5E-ECBC-CFBC-93F5-CF64E2D72678}"/>
              </a:ext>
            </a:extLst>
          </p:cNvPr>
          <p:cNvGrpSpPr/>
          <p:nvPr/>
        </p:nvGrpSpPr>
        <p:grpSpPr>
          <a:xfrm>
            <a:off x="1466425" y="7381212"/>
            <a:ext cx="12567349" cy="2694102"/>
            <a:chOff x="0" y="0"/>
            <a:chExt cx="1590334" cy="585521"/>
          </a:xfrm>
        </p:grpSpPr>
        <p:sp>
          <p:nvSpPr>
            <p:cNvPr id="16" name="Freeform 16">
              <a:extLst>
                <a:ext uri="{FF2B5EF4-FFF2-40B4-BE49-F238E27FC236}">
                  <a16:creationId xmlns:a16="http://schemas.microsoft.com/office/drawing/2014/main" id="{12EAEFD6-B67E-7629-2D92-808E8662AF3B}"/>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499971"/>
            </a:solidFill>
          </p:spPr>
          <p:txBody>
            <a:bodyPr/>
            <a:lstStyle/>
            <a:p>
              <a:endParaRPr lang="en-GB"/>
            </a:p>
          </p:txBody>
        </p:sp>
        <p:sp>
          <p:nvSpPr>
            <p:cNvPr id="17" name="TextBox 17">
              <a:extLst>
                <a:ext uri="{FF2B5EF4-FFF2-40B4-BE49-F238E27FC236}">
                  <a16:creationId xmlns:a16="http://schemas.microsoft.com/office/drawing/2014/main" id="{292D0962-2623-F9CC-01EB-6C8C81D1F345}"/>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a:extLst>
              <a:ext uri="{FF2B5EF4-FFF2-40B4-BE49-F238E27FC236}">
                <a16:creationId xmlns:a16="http://schemas.microsoft.com/office/drawing/2014/main" id="{778A500A-92E6-7DE6-05A0-CED798983017}"/>
              </a:ext>
            </a:extLst>
          </p:cNvPr>
          <p:cNvSpPr/>
          <p:nvPr/>
        </p:nvSpPr>
        <p:spPr>
          <a:xfrm>
            <a:off x="872038" y="7870619"/>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9" name="Freeform 19">
            <a:extLst>
              <a:ext uri="{FF2B5EF4-FFF2-40B4-BE49-F238E27FC236}">
                <a16:creationId xmlns:a16="http://schemas.microsoft.com/office/drawing/2014/main" id="{91767EEE-82F7-6B28-FC57-1C973B601F61}"/>
              </a:ext>
            </a:extLst>
          </p:cNvPr>
          <p:cNvSpPr/>
          <p:nvPr/>
        </p:nvSpPr>
        <p:spPr>
          <a:xfrm>
            <a:off x="807147" y="5517112"/>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6" name="TextBox 26">
            <a:extLst>
              <a:ext uri="{FF2B5EF4-FFF2-40B4-BE49-F238E27FC236}">
                <a16:creationId xmlns:a16="http://schemas.microsoft.com/office/drawing/2014/main" id="{AB9D4519-8033-1B2C-BBF3-C0B8A17AC4A8}"/>
              </a:ext>
            </a:extLst>
          </p:cNvPr>
          <p:cNvSpPr txBox="1"/>
          <p:nvPr/>
        </p:nvSpPr>
        <p:spPr>
          <a:xfrm>
            <a:off x="1069200" y="1531994"/>
            <a:ext cx="12947550" cy="954107"/>
          </a:xfrm>
          <a:prstGeom prst="rect">
            <a:avLst/>
          </a:prstGeom>
        </p:spPr>
        <p:txBody>
          <a:bodyPr lIns="0" tIns="0" rIns="0" bIns="0" rtlCol="0" anchor="t">
            <a:spAutoFit/>
          </a:bodyPr>
          <a:lstStyle/>
          <a:p>
            <a:pPr lvl="0"/>
            <a:r>
              <a:rPr lang="en-GB" sz="4400" b="1" dirty="0">
                <a:latin typeface="Tenorite" panose="00000500000000000000" pitchFamily="2" charset="0"/>
              </a:rPr>
              <a:t>Social Interaction Opportunities</a:t>
            </a:r>
            <a:endParaRPr lang="en-GB" sz="4400" dirty="0">
              <a:latin typeface="Tenorite" panose="00000500000000000000" pitchFamily="2" charset="0"/>
            </a:endParaRPr>
          </a:p>
          <a:p>
            <a:r>
              <a:rPr lang="en-GB" b="1" dirty="0"/>
              <a:t> </a:t>
            </a:r>
            <a:endParaRPr lang="en-GB" dirty="0"/>
          </a:p>
        </p:txBody>
      </p:sp>
      <p:sp>
        <p:nvSpPr>
          <p:cNvPr id="27" name="Freeform 27">
            <a:extLst>
              <a:ext uri="{FF2B5EF4-FFF2-40B4-BE49-F238E27FC236}">
                <a16:creationId xmlns:a16="http://schemas.microsoft.com/office/drawing/2014/main" id="{6B0F871D-D2FF-29C6-2679-2309A9F0BDB2}"/>
              </a:ext>
            </a:extLst>
          </p:cNvPr>
          <p:cNvSpPr/>
          <p:nvPr/>
        </p:nvSpPr>
        <p:spPr>
          <a:xfrm>
            <a:off x="789367" y="3304069"/>
            <a:ext cx="515737" cy="644672"/>
          </a:xfrm>
          <a:custGeom>
            <a:avLst/>
            <a:gdLst/>
            <a:ahLst/>
            <a:cxnLst/>
            <a:rect l="l" t="t" r="r" b="b"/>
            <a:pathLst>
              <a:path w="515737" h="644672">
                <a:moveTo>
                  <a:pt x="0" y="0"/>
                </a:moveTo>
                <a:lnTo>
                  <a:pt x="515737" y="0"/>
                </a:lnTo>
                <a:lnTo>
                  <a:pt x="515737" y="644671"/>
                </a:lnTo>
                <a:lnTo>
                  <a:pt x="0" y="644671"/>
                </a:lnTo>
                <a:lnTo>
                  <a:pt x="0" y="0"/>
                </a:lnTo>
                <a:close/>
              </a:path>
            </a:pathLst>
          </a:custGeom>
          <a:blipFill>
            <a:blip r:embed="rId5"/>
            <a:stretch>
              <a:fillRect/>
            </a:stretch>
          </a:blipFill>
        </p:spPr>
        <p:txBody>
          <a:bodyPr/>
          <a:lstStyle/>
          <a:p>
            <a:endParaRPr lang="en-GB"/>
          </a:p>
        </p:txBody>
      </p:sp>
      <p:sp>
        <p:nvSpPr>
          <p:cNvPr id="29" name="TextBox 28">
            <a:extLst>
              <a:ext uri="{FF2B5EF4-FFF2-40B4-BE49-F238E27FC236}">
                <a16:creationId xmlns:a16="http://schemas.microsoft.com/office/drawing/2014/main" id="{BF54FC1D-51FE-D3EE-FC0E-6576A3A7EF5D}"/>
              </a:ext>
            </a:extLst>
          </p:cNvPr>
          <p:cNvSpPr txBox="1"/>
          <p:nvPr/>
        </p:nvSpPr>
        <p:spPr>
          <a:xfrm>
            <a:off x="1494365" y="7414270"/>
            <a:ext cx="5909735" cy="1569660"/>
          </a:xfrm>
          <a:prstGeom prst="rect">
            <a:avLst/>
          </a:prstGeom>
          <a:noFill/>
        </p:spPr>
        <p:txBody>
          <a:bodyPr wrap="square">
            <a:spAutoFit/>
          </a:bodyPr>
          <a:lstStyle/>
          <a:p>
            <a:pPr lvl="0"/>
            <a:r>
              <a:rPr lang="en-GB" sz="1600" dirty="0">
                <a:latin typeface="Tenorite" panose="00000500000000000000" pitchFamily="2" charset="0"/>
              </a:rPr>
              <a:t>School visits and camps.</a:t>
            </a:r>
          </a:p>
          <a:p>
            <a:pPr lvl="0"/>
            <a:r>
              <a:rPr lang="en-GB" sz="1600" dirty="0">
                <a:latin typeface="Tenorite" panose="00000500000000000000" pitchFamily="2" charset="0"/>
              </a:rPr>
              <a:t>All children have opportunities for social interaction, regardless of need or ability.</a:t>
            </a:r>
          </a:p>
          <a:p>
            <a:pPr lvl="0"/>
            <a:r>
              <a:rPr lang="en-GB" sz="1600" dirty="0">
                <a:latin typeface="Tenorite" panose="00000500000000000000" pitchFamily="2" charset="0"/>
              </a:rPr>
              <a:t>All children belong to a class with a named teacher.</a:t>
            </a:r>
          </a:p>
          <a:p>
            <a:pPr lvl="0"/>
            <a:r>
              <a:rPr lang="en-GB" sz="1600" dirty="0">
                <a:latin typeface="Tenorite" panose="00000500000000000000" pitchFamily="2" charset="0"/>
              </a:rPr>
              <a:t>All teachers plan lessons that include collaborative working and social interaction.</a:t>
            </a:r>
          </a:p>
        </p:txBody>
      </p:sp>
      <p:sp>
        <p:nvSpPr>
          <p:cNvPr id="31" name="TextBox 30">
            <a:extLst>
              <a:ext uri="{FF2B5EF4-FFF2-40B4-BE49-F238E27FC236}">
                <a16:creationId xmlns:a16="http://schemas.microsoft.com/office/drawing/2014/main" id="{9FE62B4D-20E5-05DC-EB42-D5D8AA969436}"/>
              </a:ext>
            </a:extLst>
          </p:cNvPr>
          <p:cNvSpPr txBox="1"/>
          <p:nvPr/>
        </p:nvSpPr>
        <p:spPr>
          <a:xfrm>
            <a:off x="7614335" y="7381212"/>
            <a:ext cx="6425789" cy="1569660"/>
          </a:xfrm>
          <a:prstGeom prst="rect">
            <a:avLst/>
          </a:prstGeom>
          <a:noFill/>
        </p:spPr>
        <p:txBody>
          <a:bodyPr wrap="square">
            <a:spAutoFit/>
          </a:bodyPr>
          <a:lstStyle/>
          <a:p>
            <a:pPr lvl="0"/>
            <a:r>
              <a:rPr lang="en-GB" sz="1600" dirty="0">
                <a:latin typeface="Tenorite" panose="00000500000000000000" pitchFamily="2" charset="0"/>
              </a:rPr>
              <a:t>All pupils are in a ‘House Team’.</a:t>
            </a:r>
          </a:p>
          <a:p>
            <a:pPr lvl="0"/>
            <a:r>
              <a:rPr lang="en-GB" sz="1600" dirty="0">
                <a:latin typeface="Tenorite" panose="00000500000000000000" pitchFamily="2" charset="0"/>
              </a:rPr>
              <a:t>All reasonable endeavours are taken to ensure all children can access visits and residential trips.</a:t>
            </a:r>
          </a:p>
          <a:p>
            <a:pPr lvl="0"/>
            <a:r>
              <a:rPr lang="en-GB" sz="1600" dirty="0">
                <a:latin typeface="Tenorite" panose="00000500000000000000" pitchFamily="2" charset="0"/>
              </a:rPr>
              <a:t>School works in partnerships with other schools especially within academy trust and local </a:t>
            </a:r>
            <a:r>
              <a:rPr lang="en-GB" sz="1600">
                <a:latin typeface="Tenorite" panose="00000500000000000000" pitchFamily="2" charset="0"/>
              </a:rPr>
              <a:t>secondary schools.</a:t>
            </a:r>
            <a:endParaRPr lang="en-GB" sz="1600" dirty="0">
              <a:latin typeface="Tenorite" panose="00000500000000000000" pitchFamily="2" charset="0"/>
            </a:endParaRPr>
          </a:p>
          <a:p>
            <a:r>
              <a:rPr lang="en-GB" sz="1600" dirty="0">
                <a:latin typeface="Tenorite" panose="00000500000000000000" pitchFamily="2" charset="0"/>
              </a:rPr>
              <a:t>Extra-curricular clubs are available regardless of need.</a:t>
            </a:r>
            <a:endParaRPr lang="en-GB" sz="1600" dirty="0">
              <a:latin typeface="Tenorite" panose="00000500000000000000" pitchFamily="2"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DF60F9B-224D-01D5-E5BF-CED736AE1AFD}"/>
              </a:ext>
            </a:extLst>
          </p:cNvPr>
          <p:cNvSpPr txBox="1"/>
          <p:nvPr/>
        </p:nvSpPr>
        <p:spPr>
          <a:xfrm>
            <a:off x="1466425" y="5143803"/>
            <a:ext cx="6215380" cy="1015663"/>
          </a:xfrm>
          <a:prstGeom prst="rect">
            <a:avLst/>
          </a:prstGeom>
          <a:noFill/>
        </p:spPr>
        <p:txBody>
          <a:bodyPr wrap="square">
            <a:spAutoFit/>
          </a:bodyPr>
          <a:lstStyle/>
          <a:p>
            <a:pPr lvl="0"/>
            <a:r>
              <a:rPr lang="en-GB" sz="1600" dirty="0">
                <a:latin typeface="Tenorite" panose="00000500000000000000" pitchFamily="2" charset="0"/>
              </a:rPr>
              <a:t>Small group activities such as social skills group..</a:t>
            </a:r>
          </a:p>
          <a:p>
            <a:pPr lvl="0"/>
            <a:r>
              <a:rPr lang="en-GB" sz="1600" dirty="0">
                <a:latin typeface="Tenorite" panose="00000500000000000000" pitchFamily="2" charset="0"/>
              </a:rPr>
              <a:t>School Council represents the views of each class from Y1 – Y6.</a:t>
            </a:r>
          </a:p>
          <a:p>
            <a:pPr lvl="0"/>
            <a:r>
              <a:rPr lang="en-GB" sz="1600" dirty="0">
                <a:latin typeface="Tenorite" panose="00000500000000000000" pitchFamily="2" charset="0"/>
              </a:rPr>
              <a:t>Lunch time play </a:t>
            </a:r>
            <a:r>
              <a:rPr lang="en-GB" sz="1600" dirty="0" smtClean="0">
                <a:latin typeface="Tenorite" panose="00000500000000000000" pitchFamily="2" charset="0"/>
              </a:rPr>
              <a:t>buddies </a:t>
            </a:r>
            <a:r>
              <a:rPr lang="en-GB" sz="1600" dirty="0">
                <a:latin typeface="Tenorite" panose="00000500000000000000" pitchFamily="2" charset="0"/>
              </a:rPr>
              <a:t>support inclusion on the playground.</a:t>
            </a:r>
          </a:p>
          <a:p>
            <a:pPr lvl="0"/>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864CAE3-ACEC-A2A3-0BAE-DD8A9E312397}"/>
              </a:ext>
            </a:extLst>
          </p:cNvPr>
          <p:cNvSpPr txBox="1"/>
          <p:nvPr/>
        </p:nvSpPr>
        <p:spPr>
          <a:xfrm>
            <a:off x="1554332" y="2291121"/>
            <a:ext cx="5377180" cy="2308324"/>
          </a:xfrm>
          <a:prstGeom prst="rect">
            <a:avLst/>
          </a:prstGeom>
          <a:noFill/>
        </p:spPr>
        <p:txBody>
          <a:bodyPr wrap="square">
            <a:spAutoFit/>
          </a:bodyPr>
          <a:lstStyle/>
          <a:p>
            <a:pPr lvl="0"/>
            <a:r>
              <a:rPr lang="en-GB" sz="1600" dirty="0">
                <a:latin typeface="Tenorite" panose="00000500000000000000" pitchFamily="2" charset="0"/>
              </a:rPr>
              <a:t>Individual adult support provided to encourage collaborative activities.</a:t>
            </a:r>
          </a:p>
          <a:p>
            <a:pPr lvl="0"/>
            <a:r>
              <a:rPr lang="en-GB" sz="1600" dirty="0">
                <a:latin typeface="Tenorite" panose="00000500000000000000" pitchFamily="2" charset="0"/>
              </a:rPr>
              <a:t>Use of social stories with individual children to promote social skills.</a:t>
            </a:r>
          </a:p>
          <a:p>
            <a:pPr lvl="0"/>
            <a:r>
              <a:rPr lang="en-GB" sz="1600" dirty="0">
                <a:latin typeface="Tenorite" panose="00000500000000000000" pitchFamily="2" charset="0"/>
              </a:rPr>
              <a:t>Pupils with dedicated TA time may need supporting during playtimes.</a:t>
            </a:r>
          </a:p>
          <a:p>
            <a:pPr lvl="0"/>
            <a:r>
              <a:rPr lang="en-GB" sz="1600" dirty="0">
                <a:latin typeface="Tenorite" panose="00000500000000000000" pitchFamily="2" charset="0"/>
              </a:rPr>
              <a:t>Children with specific and complex needs may have social interaction opportunities included specifically into their curriculum. </a:t>
            </a:r>
          </a:p>
        </p:txBody>
      </p:sp>
    </p:spTree>
    <p:extLst>
      <p:ext uri="{BB962C8B-B14F-4D97-AF65-F5344CB8AC3E}">
        <p14:creationId xmlns:p14="http://schemas.microsoft.com/office/powerpoint/2010/main" val="2348994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7DB"/>
        </a:solidFill>
        <a:effectLst/>
      </p:bgPr>
    </p:bg>
    <p:spTree>
      <p:nvGrpSpPr>
        <p:cNvPr id="1" name="">
          <a:extLst>
            <a:ext uri="{FF2B5EF4-FFF2-40B4-BE49-F238E27FC236}">
              <a16:creationId xmlns:a16="http://schemas.microsoft.com/office/drawing/2014/main" id="{91C8CFF6-0CF2-BE5A-E26C-B582045E1A0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F82019B-D41D-CEC6-6442-D6F730F06875}"/>
              </a:ext>
            </a:extLst>
          </p:cNvPr>
          <p:cNvGrpSpPr/>
          <p:nvPr/>
        </p:nvGrpSpPr>
        <p:grpSpPr>
          <a:xfrm>
            <a:off x="671975" y="747494"/>
            <a:ext cx="14080851" cy="9780806"/>
            <a:chOff x="0" y="0"/>
            <a:chExt cx="3568062" cy="2407742"/>
          </a:xfrm>
        </p:grpSpPr>
        <p:sp>
          <p:nvSpPr>
            <p:cNvPr id="3" name="Freeform 3">
              <a:extLst>
                <a:ext uri="{FF2B5EF4-FFF2-40B4-BE49-F238E27FC236}">
                  <a16:creationId xmlns:a16="http://schemas.microsoft.com/office/drawing/2014/main" id="{E674FE1F-2745-782A-2F45-8411B3076CE6}"/>
                </a:ext>
              </a:extLst>
            </p:cNvPr>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a:extLst>
                <a:ext uri="{FF2B5EF4-FFF2-40B4-BE49-F238E27FC236}">
                  <a16:creationId xmlns:a16="http://schemas.microsoft.com/office/drawing/2014/main" id="{2D134A46-173F-C0F7-6C75-E2EB65959F6A}"/>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a:extLst>
              <a:ext uri="{FF2B5EF4-FFF2-40B4-BE49-F238E27FC236}">
                <a16:creationId xmlns:a16="http://schemas.microsoft.com/office/drawing/2014/main" id="{7B4E551F-A067-0ABF-5326-4975D117E456}"/>
              </a:ext>
            </a:extLst>
          </p:cNvPr>
          <p:cNvGrpSpPr/>
          <p:nvPr/>
        </p:nvGrpSpPr>
        <p:grpSpPr>
          <a:xfrm>
            <a:off x="485140" y="597138"/>
            <a:ext cx="13955885" cy="9652168"/>
            <a:chOff x="-12193" y="-38100"/>
            <a:chExt cx="3580255" cy="2445842"/>
          </a:xfrm>
        </p:grpSpPr>
        <p:sp>
          <p:nvSpPr>
            <p:cNvPr id="6" name="Freeform 6">
              <a:extLst>
                <a:ext uri="{FF2B5EF4-FFF2-40B4-BE49-F238E27FC236}">
                  <a16:creationId xmlns:a16="http://schemas.microsoft.com/office/drawing/2014/main" id="{96EBEC1B-AD91-6861-F719-80C0248186B2}"/>
                </a:ext>
              </a:extLst>
            </p:cNvPr>
            <p:cNvSpPr/>
            <p:nvPr/>
          </p:nvSpPr>
          <p:spPr>
            <a:xfrm>
              <a:off x="-12193" y="-32792"/>
              <a:ext cx="3568062" cy="2440534"/>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dirty="0"/>
            </a:p>
          </p:txBody>
        </p:sp>
        <p:sp>
          <p:nvSpPr>
            <p:cNvPr id="7" name="TextBox 7">
              <a:extLst>
                <a:ext uri="{FF2B5EF4-FFF2-40B4-BE49-F238E27FC236}">
                  <a16:creationId xmlns:a16="http://schemas.microsoft.com/office/drawing/2014/main" id="{E40D353B-5BCC-04D3-9335-8A5725C38EF6}"/>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a:extLst>
              <a:ext uri="{FF2B5EF4-FFF2-40B4-BE49-F238E27FC236}">
                <a16:creationId xmlns:a16="http://schemas.microsoft.com/office/drawing/2014/main" id="{4FC7CA16-821B-F0C1-2EE8-50566FAE8DF7}"/>
              </a:ext>
            </a:extLst>
          </p:cNvPr>
          <p:cNvGrpSpPr/>
          <p:nvPr/>
        </p:nvGrpSpPr>
        <p:grpSpPr>
          <a:xfrm>
            <a:off x="1507179" y="2279354"/>
            <a:ext cx="12509572" cy="2694102"/>
            <a:chOff x="0" y="0"/>
            <a:chExt cx="1590334" cy="585521"/>
          </a:xfrm>
        </p:grpSpPr>
        <p:sp>
          <p:nvSpPr>
            <p:cNvPr id="9" name="Freeform 9">
              <a:extLst>
                <a:ext uri="{FF2B5EF4-FFF2-40B4-BE49-F238E27FC236}">
                  <a16:creationId xmlns:a16="http://schemas.microsoft.com/office/drawing/2014/main" id="{C66857EC-EFF2-F33A-C585-5704A462F466}"/>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FE7DB"/>
            </a:solidFill>
          </p:spPr>
          <p:txBody>
            <a:bodyPr/>
            <a:lstStyle/>
            <a:p>
              <a:endParaRPr lang="en-GB"/>
            </a:p>
          </p:txBody>
        </p:sp>
        <p:sp>
          <p:nvSpPr>
            <p:cNvPr id="10" name="TextBox 10">
              <a:extLst>
                <a:ext uri="{FF2B5EF4-FFF2-40B4-BE49-F238E27FC236}">
                  <a16:creationId xmlns:a16="http://schemas.microsoft.com/office/drawing/2014/main" id="{E7FCF278-193E-45D3-ADF8-50F24B72169D}"/>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2" name="Group 12">
            <a:extLst>
              <a:ext uri="{FF2B5EF4-FFF2-40B4-BE49-F238E27FC236}">
                <a16:creationId xmlns:a16="http://schemas.microsoft.com/office/drawing/2014/main" id="{AA7FFDF6-EA5E-ED58-1A42-C2871283578F}"/>
              </a:ext>
            </a:extLst>
          </p:cNvPr>
          <p:cNvGrpSpPr/>
          <p:nvPr/>
        </p:nvGrpSpPr>
        <p:grpSpPr>
          <a:xfrm>
            <a:off x="1494365" y="5076833"/>
            <a:ext cx="12522385" cy="2222593"/>
            <a:chOff x="0" y="0"/>
            <a:chExt cx="1590334" cy="585521"/>
          </a:xfrm>
        </p:grpSpPr>
        <p:sp>
          <p:nvSpPr>
            <p:cNvPr id="13" name="Freeform 13">
              <a:extLst>
                <a:ext uri="{FF2B5EF4-FFF2-40B4-BE49-F238E27FC236}">
                  <a16:creationId xmlns:a16="http://schemas.microsoft.com/office/drawing/2014/main" id="{9D0D7D30-F397-C966-D530-9E96C843E694}"/>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3CBA7"/>
            </a:solidFill>
          </p:spPr>
          <p:txBody>
            <a:bodyPr/>
            <a:lstStyle/>
            <a:p>
              <a:endParaRPr lang="en-GB"/>
            </a:p>
          </p:txBody>
        </p:sp>
        <p:sp>
          <p:nvSpPr>
            <p:cNvPr id="14" name="TextBox 14">
              <a:extLst>
                <a:ext uri="{FF2B5EF4-FFF2-40B4-BE49-F238E27FC236}">
                  <a16:creationId xmlns:a16="http://schemas.microsoft.com/office/drawing/2014/main" id="{FE5CF440-5110-EE1F-52DB-3B583B306E3D}"/>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a:extLst>
              <a:ext uri="{FF2B5EF4-FFF2-40B4-BE49-F238E27FC236}">
                <a16:creationId xmlns:a16="http://schemas.microsoft.com/office/drawing/2014/main" id="{FB9F8F77-910C-0DB5-A065-D50A044A7B5A}"/>
              </a:ext>
            </a:extLst>
          </p:cNvPr>
          <p:cNvGrpSpPr/>
          <p:nvPr/>
        </p:nvGrpSpPr>
        <p:grpSpPr>
          <a:xfrm>
            <a:off x="1466425" y="7381212"/>
            <a:ext cx="12567349" cy="2694102"/>
            <a:chOff x="0" y="0"/>
            <a:chExt cx="1590334" cy="585521"/>
          </a:xfrm>
        </p:grpSpPr>
        <p:sp>
          <p:nvSpPr>
            <p:cNvPr id="16" name="Freeform 16">
              <a:extLst>
                <a:ext uri="{FF2B5EF4-FFF2-40B4-BE49-F238E27FC236}">
                  <a16:creationId xmlns:a16="http://schemas.microsoft.com/office/drawing/2014/main" id="{1FB1EFD7-66BD-CEC6-8A9F-C6CF7FB00F34}"/>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499971"/>
            </a:solidFill>
          </p:spPr>
          <p:txBody>
            <a:bodyPr/>
            <a:lstStyle/>
            <a:p>
              <a:endParaRPr lang="en-GB"/>
            </a:p>
          </p:txBody>
        </p:sp>
        <p:sp>
          <p:nvSpPr>
            <p:cNvPr id="17" name="TextBox 17">
              <a:extLst>
                <a:ext uri="{FF2B5EF4-FFF2-40B4-BE49-F238E27FC236}">
                  <a16:creationId xmlns:a16="http://schemas.microsoft.com/office/drawing/2014/main" id="{B749DCA0-8E04-0019-EC5F-D5DA87296255}"/>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a:extLst>
              <a:ext uri="{FF2B5EF4-FFF2-40B4-BE49-F238E27FC236}">
                <a16:creationId xmlns:a16="http://schemas.microsoft.com/office/drawing/2014/main" id="{EABAF251-AEA3-D327-CB0D-5E3C926CC4FB}"/>
              </a:ext>
            </a:extLst>
          </p:cNvPr>
          <p:cNvSpPr/>
          <p:nvPr/>
        </p:nvSpPr>
        <p:spPr>
          <a:xfrm>
            <a:off x="872038" y="7870619"/>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9" name="Freeform 19">
            <a:extLst>
              <a:ext uri="{FF2B5EF4-FFF2-40B4-BE49-F238E27FC236}">
                <a16:creationId xmlns:a16="http://schemas.microsoft.com/office/drawing/2014/main" id="{0D4B817D-B28E-91D8-4FE0-F0E822FB6DE1}"/>
              </a:ext>
            </a:extLst>
          </p:cNvPr>
          <p:cNvSpPr/>
          <p:nvPr/>
        </p:nvSpPr>
        <p:spPr>
          <a:xfrm>
            <a:off x="807147" y="5517112"/>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6" name="TextBox 26">
            <a:extLst>
              <a:ext uri="{FF2B5EF4-FFF2-40B4-BE49-F238E27FC236}">
                <a16:creationId xmlns:a16="http://schemas.microsoft.com/office/drawing/2014/main" id="{430ED2D5-84BA-89A4-D71F-5D2DD3D473C9}"/>
              </a:ext>
            </a:extLst>
          </p:cNvPr>
          <p:cNvSpPr txBox="1"/>
          <p:nvPr/>
        </p:nvSpPr>
        <p:spPr>
          <a:xfrm>
            <a:off x="1069200" y="1531994"/>
            <a:ext cx="12947550" cy="954107"/>
          </a:xfrm>
          <a:prstGeom prst="rect">
            <a:avLst/>
          </a:prstGeom>
        </p:spPr>
        <p:txBody>
          <a:bodyPr lIns="0" tIns="0" rIns="0" bIns="0" rtlCol="0" anchor="t">
            <a:spAutoFit/>
          </a:bodyPr>
          <a:lstStyle/>
          <a:p>
            <a:pPr lvl="0"/>
            <a:r>
              <a:rPr lang="en-GB" sz="4400" b="1" dirty="0">
                <a:latin typeface="Tenorite" panose="00000500000000000000" pitchFamily="2" charset="0"/>
              </a:rPr>
              <a:t>The Physical Environment</a:t>
            </a:r>
            <a:endParaRPr lang="en-GB" sz="4400" dirty="0">
              <a:latin typeface="Tenorite" panose="00000500000000000000" pitchFamily="2" charset="0"/>
            </a:endParaRPr>
          </a:p>
          <a:p>
            <a:r>
              <a:rPr lang="en-GB" b="1" dirty="0"/>
              <a:t> </a:t>
            </a:r>
            <a:endParaRPr lang="en-GB" dirty="0"/>
          </a:p>
        </p:txBody>
      </p:sp>
      <p:sp>
        <p:nvSpPr>
          <p:cNvPr id="27" name="Freeform 27">
            <a:extLst>
              <a:ext uri="{FF2B5EF4-FFF2-40B4-BE49-F238E27FC236}">
                <a16:creationId xmlns:a16="http://schemas.microsoft.com/office/drawing/2014/main" id="{220A3822-0EBA-98DA-B37E-F91BA428EB3A}"/>
              </a:ext>
            </a:extLst>
          </p:cNvPr>
          <p:cNvSpPr/>
          <p:nvPr/>
        </p:nvSpPr>
        <p:spPr>
          <a:xfrm>
            <a:off x="789367" y="3304069"/>
            <a:ext cx="515737" cy="644672"/>
          </a:xfrm>
          <a:custGeom>
            <a:avLst/>
            <a:gdLst/>
            <a:ahLst/>
            <a:cxnLst/>
            <a:rect l="l" t="t" r="r" b="b"/>
            <a:pathLst>
              <a:path w="515737" h="644672">
                <a:moveTo>
                  <a:pt x="0" y="0"/>
                </a:moveTo>
                <a:lnTo>
                  <a:pt x="515737" y="0"/>
                </a:lnTo>
                <a:lnTo>
                  <a:pt x="515737" y="644671"/>
                </a:lnTo>
                <a:lnTo>
                  <a:pt x="0" y="644671"/>
                </a:lnTo>
                <a:lnTo>
                  <a:pt x="0" y="0"/>
                </a:lnTo>
                <a:close/>
              </a:path>
            </a:pathLst>
          </a:custGeom>
          <a:blipFill>
            <a:blip r:embed="rId5"/>
            <a:stretch>
              <a:fillRect/>
            </a:stretch>
          </a:blipFill>
        </p:spPr>
        <p:txBody>
          <a:bodyPr/>
          <a:lstStyle/>
          <a:p>
            <a:endParaRPr lang="en-GB"/>
          </a:p>
        </p:txBody>
      </p:sp>
      <p:sp>
        <p:nvSpPr>
          <p:cNvPr id="29" name="TextBox 28">
            <a:extLst>
              <a:ext uri="{FF2B5EF4-FFF2-40B4-BE49-F238E27FC236}">
                <a16:creationId xmlns:a16="http://schemas.microsoft.com/office/drawing/2014/main" id="{31EF1319-53CE-B422-993C-624B9FC273A3}"/>
              </a:ext>
            </a:extLst>
          </p:cNvPr>
          <p:cNvSpPr txBox="1"/>
          <p:nvPr/>
        </p:nvSpPr>
        <p:spPr>
          <a:xfrm>
            <a:off x="1554332" y="7677219"/>
            <a:ext cx="5909735" cy="2031325"/>
          </a:xfrm>
          <a:prstGeom prst="rect">
            <a:avLst/>
          </a:prstGeom>
          <a:noFill/>
        </p:spPr>
        <p:txBody>
          <a:bodyPr wrap="square">
            <a:spAutoFit/>
          </a:bodyPr>
          <a:lstStyle/>
          <a:p>
            <a:pPr lvl="0"/>
            <a:r>
              <a:rPr lang="en-GB" dirty="0">
                <a:latin typeface="Tenorite" panose="00000500000000000000" pitchFamily="2" charset="0"/>
              </a:rPr>
              <a:t>All areas of the school on the ground floor are accessible to everyone including pupils with special educational needs.</a:t>
            </a:r>
          </a:p>
          <a:p>
            <a:pPr lvl="0"/>
            <a:r>
              <a:rPr lang="en-GB" dirty="0">
                <a:latin typeface="Tenorite" panose="00000500000000000000" pitchFamily="2" charset="0"/>
              </a:rPr>
              <a:t>Pupils feel safe in an environment, where bullying is absolutely minimal and dealt with effectively.</a:t>
            </a:r>
          </a:p>
          <a:p>
            <a:pPr lvl="0"/>
            <a:r>
              <a:rPr lang="en-GB" dirty="0">
                <a:latin typeface="Tenorite" panose="00000500000000000000" pitchFamily="2" charset="0"/>
              </a:rPr>
              <a:t>Named Dedicated Safeguarding Lead/Cover Safeguarding Lead.</a:t>
            </a:r>
          </a:p>
        </p:txBody>
      </p:sp>
      <p:sp>
        <p:nvSpPr>
          <p:cNvPr id="31" name="TextBox 30">
            <a:extLst>
              <a:ext uri="{FF2B5EF4-FFF2-40B4-BE49-F238E27FC236}">
                <a16:creationId xmlns:a16="http://schemas.microsoft.com/office/drawing/2014/main" id="{5B77F736-A62E-43FE-98F7-0E87D5010326}"/>
              </a:ext>
            </a:extLst>
          </p:cNvPr>
          <p:cNvSpPr txBox="1"/>
          <p:nvPr/>
        </p:nvSpPr>
        <p:spPr>
          <a:xfrm>
            <a:off x="7603374" y="7603940"/>
            <a:ext cx="6425789" cy="1477328"/>
          </a:xfrm>
          <a:prstGeom prst="rect">
            <a:avLst/>
          </a:prstGeom>
          <a:noFill/>
        </p:spPr>
        <p:txBody>
          <a:bodyPr wrap="square">
            <a:spAutoFit/>
          </a:bodyPr>
          <a:lstStyle/>
          <a:p>
            <a:pPr lvl="0"/>
            <a:r>
              <a:rPr lang="en-GB">
                <a:latin typeface="Tenorite" panose="00000500000000000000" pitchFamily="2" charset="0"/>
              </a:rPr>
              <a:t>Teacher’s </a:t>
            </a:r>
            <a:r>
              <a:rPr lang="en-GB" dirty="0">
                <a:latin typeface="Tenorite" panose="00000500000000000000" pitchFamily="2" charset="0"/>
              </a:rPr>
              <a:t>focus on rewarding good behaviour to promote a positive learning environment with clear sanctions used consistently.</a:t>
            </a:r>
          </a:p>
          <a:p>
            <a:r>
              <a:rPr lang="en-GB" dirty="0">
                <a:latin typeface="Tenorite" panose="00000500000000000000" pitchFamily="2" charset="0"/>
              </a:rPr>
              <a:t>Rewards and sanctions systems are robust and displayed around the school.</a:t>
            </a:r>
          </a:p>
        </p:txBody>
      </p:sp>
      <p:sp>
        <p:nvSpPr>
          <p:cNvPr id="33" name="TextBox 32">
            <a:extLst>
              <a:ext uri="{FF2B5EF4-FFF2-40B4-BE49-F238E27FC236}">
                <a16:creationId xmlns:a16="http://schemas.microsoft.com/office/drawing/2014/main" id="{B44D4E58-0ABD-6E96-DCCE-ACF1957A7CD9}"/>
              </a:ext>
            </a:extLst>
          </p:cNvPr>
          <p:cNvSpPr txBox="1"/>
          <p:nvPr/>
        </p:nvSpPr>
        <p:spPr>
          <a:xfrm>
            <a:off x="1532179" y="5148762"/>
            <a:ext cx="6215380" cy="1107996"/>
          </a:xfrm>
          <a:prstGeom prst="rect">
            <a:avLst/>
          </a:prstGeom>
          <a:noFill/>
        </p:spPr>
        <p:txBody>
          <a:bodyPr wrap="square">
            <a:spAutoFit/>
          </a:bodyPr>
          <a:lstStyle/>
          <a:p>
            <a:pPr lvl="0"/>
            <a:r>
              <a:rPr lang="en-GB" dirty="0">
                <a:latin typeface="Tenorite" panose="00000500000000000000" pitchFamily="2" charset="0"/>
              </a:rPr>
              <a:t>Access to quiet spaces outside.</a:t>
            </a:r>
          </a:p>
          <a:p>
            <a:r>
              <a:rPr lang="en-GB" dirty="0">
                <a:latin typeface="Tenorite" panose="00000500000000000000" pitchFamily="2" charset="0"/>
              </a:rPr>
              <a:t>Alternative arrangements for unstructured times e.g. lunch times</a:t>
            </a:r>
            <a:r>
              <a:rPr lang="en-GB" sz="1600" dirty="0">
                <a:latin typeface="Tenorite" panose="00000500000000000000" pitchFamily="2" charset="0"/>
              </a:rPr>
              <a:t>.</a:t>
            </a:r>
          </a:p>
          <a:p>
            <a:pPr lvl="0"/>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A6E7DDFF-718C-D22D-CCE6-E58A9B1E4CEB}"/>
              </a:ext>
            </a:extLst>
          </p:cNvPr>
          <p:cNvSpPr txBox="1"/>
          <p:nvPr/>
        </p:nvSpPr>
        <p:spPr>
          <a:xfrm>
            <a:off x="1554332" y="2291121"/>
            <a:ext cx="5377180" cy="2585323"/>
          </a:xfrm>
          <a:prstGeom prst="rect">
            <a:avLst/>
          </a:prstGeom>
          <a:noFill/>
        </p:spPr>
        <p:txBody>
          <a:bodyPr wrap="square">
            <a:spAutoFit/>
          </a:bodyPr>
          <a:lstStyle/>
          <a:p>
            <a:pPr lvl="0"/>
            <a:r>
              <a:rPr lang="en-GB" dirty="0">
                <a:latin typeface="Tenorite" panose="00000500000000000000" pitchFamily="2" charset="0"/>
              </a:rPr>
              <a:t>Specialist equipment to enable children to be independent e.g. tinted overlays/exercise books used to support pupils with dyslexic tendencies.</a:t>
            </a:r>
          </a:p>
          <a:p>
            <a:pPr lvl="0"/>
            <a:r>
              <a:rPr lang="en-GB" dirty="0">
                <a:latin typeface="Tenorite" panose="00000500000000000000" pitchFamily="2" charset="0"/>
              </a:rPr>
              <a:t>Advice followed from specialist teachers for children with sensory/physical needs.</a:t>
            </a:r>
          </a:p>
          <a:p>
            <a:pPr lvl="0"/>
            <a:r>
              <a:rPr lang="en-GB" dirty="0">
                <a:latin typeface="Tenorite" panose="00000500000000000000" pitchFamily="2" charset="0"/>
              </a:rPr>
              <a:t>Accessible toilet.</a:t>
            </a:r>
          </a:p>
          <a:p>
            <a:pPr lvl="0"/>
            <a:r>
              <a:rPr lang="en-GB" dirty="0">
                <a:latin typeface="Tenorite" panose="00000500000000000000" pitchFamily="2" charset="0"/>
              </a:rPr>
              <a:t>Parking bay for those with a blue badge.</a:t>
            </a:r>
          </a:p>
          <a:p>
            <a:pPr lvl="0"/>
            <a:r>
              <a:rPr lang="en-GB" dirty="0">
                <a:latin typeface="Tenorite" panose="00000500000000000000" pitchFamily="2" charset="0"/>
              </a:rPr>
              <a:t>Classrooms and corridors are made accessible for all pupils.</a:t>
            </a:r>
          </a:p>
        </p:txBody>
      </p:sp>
      <p:sp>
        <p:nvSpPr>
          <p:cNvPr id="20" name="TextBox 19">
            <a:extLst>
              <a:ext uri="{FF2B5EF4-FFF2-40B4-BE49-F238E27FC236}">
                <a16:creationId xmlns:a16="http://schemas.microsoft.com/office/drawing/2014/main" id="{B605E5F3-E5CA-1348-C8D0-DD5599EE62B5}"/>
              </a:ext>
            </a:extLst>
          </p:cNvPr>
          <p:cNvSpPr txBox="1"/>
          <p:nvPr/>
        </p:nvSpPr>
        <p:spPr>
          <a:xfrm>
            <a:off x="7638113" y="2399979"/>
            <a:ext cx="6425790" cy="1138773"/>
          </a:xfrm>
          <a:prstGeom prst="rect">
            <a:avLst/>
          </a:prstGeom>
          <a:noFill/>
        </p:spPr>
        <p:txBody>
          <a:bodyPr wrap="square">
            <a:spAutoFit/>
          </a:bodyPr>
          <a:lstStyle/>
          <a:p>
            <a:r>
              <a:rPr lang="en-GB" dirty="0">
                <a:latin typeface="Tenorite" panose="00000500000000000000" pitchFamily="2" charset="0"/>
              </a:rPr>
              <a:t>Ramped access to school premises at the main entrance of the building.</a:t>
            </a:r>
          </a:p>
          <a:p>
            <a:endParaRPr lang="en-GB" sz="1600" dirty="0">
              <a:latin typeface="Tenorite" panose="00000500000000000000" pitchFamily="2" charset="0"/>
            </a:endParaRPr>
          </a:p>
          <a:p>
            <a:endParaRPr lang="en-GB" sz="1600" dirty="0">
              <a:latin typeface="Tenorite" panose="00000500000000000000" pitchFamily="2" charset="0"/>
            </a:endParaRPr>
          </a:p>
        </p:txBody>
      </p:sp>
    </p:spTree>
    <p:extLst>
      <p:ext uri="{BB962C8B-B14F-4D97-AF65-F5344CB8AC3E}">
        <p14:creationId xmlns:p14="http://schemas.microsoft.com/office/powerpoint/2010/main" val="389615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7DB"/>
        </a:solidFill>
        <a:effectLst/>
      </p:bgPr>
    </p:bg>
    <p:spTree>
      <p:nvGrpSpPr>
        <p:cNvPr id="1" name="">
          <a:extLst>
            <a:ext uri="{FF2B5EF4-FFF2-40B4-BE49-F238E27FC236}">
              <a16:creationId xmlns:a16="http://schemas.microsoft.com/office/drawing/2014/main" id="{84BDFDE7-7276-C021-5744-C6B16EFE16B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92FF2F-316A-EC2D-0BC1-05CDD24E4D53}"/>
              </a:ext>
            </a:extLst>
          </p:cNvPr>
          <p:cNvGrpSpPr/>
          <p:nvPr/>
        </p:nvGrpSpPr>
        <p:grpSpPr>
          <a:xfrm>
            <a:off x="671975" y="747494"/>
            <a:ext cx="14080851" cy="9780806"/>
            <a:chOff x="0" y="0"/>
            <a:chExt cx="3568062" cy="2407742"/>
          </a:xfrm>
        </p:grpSpPr>
        <p:sp>
          <p:nvSpPr>
            <p:cNvPr id="3" name="Freeform 3">
              <a:extLst>
                <a:ext uri="{FF2B5EF4-FFF2-40B4-BE49-F238E27FC236}">
                  <a16:creationId xmlns:a16="http://schemas.microsoft.com/office/drawing/2014/main" id="{85F502F4-9D71-B21B-D066-03BB309C548A}"/>
                </a:ext>
              </a:extLst>
            </p:cNvPr>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a:extLst>
                <a:ext uri="{FF2B5EF4-FFF2-40B4-BE49-F238E27FC236}">
                  <a16:creationId xmlns:a16="http://schemas.microsoft.com/office/drawing/2014/main" id="{9C54C330-063E-C685-95B7-E245EFC1AD69}"/>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a:extLst>
              <a:ext uri="{FF2B5EF4-FFF2-40B4-BE49-F238E27FC236}">
                <a16:creationId xmlns:a16="http://schemas.microsoft.com/office/drawing/2014/main" id="{BBC3ACC6-51D0-47DB-1341-6A194581E9D0}"/>
              </a:ext>
            </a:extLst>
          </p:cNvPr>
          <p:cNvGrpSpPr/>
          <p:nvPr/>
        </p:nvGrpSpPr>
        <p:grpSpPr>
          <a:xfrm>
            <a:off x="485140" y="597138"/>
            <a:ext cx="13955885" cy="9652168"/>
            <a:chOff x="-12193" y="-38100"/>
            <a:chExt cx="3580255" cy="2445842"/>
          </a:xfrm>
        </p:grpSpPr>
        <p:sp>
          <p:nvSpPr>
            <p:cNvPr id="6" name="Freeform 6">
              <a:extLst>
                <a:ext uri="{FF2B5EF4-FFF2-40B4-BE49-F238E27FC236}">
                  <a16:creationId xmlns:a16="http://schemas.microsoft.com/office/drawing/2014/main" id="{4E516D85-C2F7-46F8-CE58-2256BE32E8B6}"/>
                </a:ext>
              </a:extLst>
            </p:cNvPr>
            <p:cNvSpPr/>
            <p:nvPr/>
          </p:nvSpPr>
          <p:spPr>
            <a:xfrm>
              <a:off x="-12193" y="-32792"/>
              <a:ext cx="3568062" cy="2440534"/>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dirty="0"/>
            </a:p>
          </p:txBody>
        </p:sp>
        <p:sp>
          <p:nvSpPr>
            <p:cNvPr id="7" name="TextBox 7">
              <a:extLst>
                <a:ext uri="{FF2B5EF4-FFF2-40B4-BE49-F238E27FC236}">
                  <a16:creationId xmlns:a16="http://schemas.microsoft.com/office/drawing/2014/main" id="{72DC4F91-5338-2F55-C29F-E4AA56584A37}"/>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a:extLst>
              <a:ext uri="{FF2B5EF4-FFF2-40B4-BE49-F238E27FC236}">
                <a16:creationId xmlns:a16="http://schemas.microsoft.com/office/drawing/2014/main" id="{69F66A4A-EB9B-86AC-BF48-CEFDBAE8D007}"/>
              </a:ext>
            </a:extLst>
          </p:cNvPr>
          <p:cNvGrpSpPr/>
          <p:nvPr/>
        </p:nvGrpSpPr>
        <p:grpSpPr>
          <a:xfrm>
            <a:off x="1507179" y="2279354"/>
            <a:ext cx="12509572" cy="2694102"/>
            <a:chOff x="0" y="0"/>
            <a:chExt cx="1590334" cy="585521"/>
          </a:xfrm>
        </p:grpSpPr>
        <p:sp>
          <p:nvSpPr>
            <p:cNvPr id="9" name="Freeform 9">
              <a:extLst>
                <a:ext uri="{FF2B5EF4-FFF2-40B4-BE49-F238E27FC236}">
                  <a16:creationId xmlns:a16="http://schemas.microsoft.com/office/drawing/2014/main" id="{9176330D-B158-D830-A6B6-678721AD7C90}"/>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FE7DB"/>
            </a:solidFill>
          </p:spPr>
          <p:txBody>
            <a:bodyPr/>
            <a:lstStyle/>
            <a:p>
              <a:endParaRPr lang="en-GB"/>
            </a:p>
          </p:txBody>
        </p:sp>
        <p:sp>
          <p:nvSpPr>
            <p:cNvPr id="10" name="TextBox 10">
              <a:extLst>
                <a:ext uri="{FF2B5EF4-FFF2-40B4-BE49-F238E27FC236}">
                  <a16:creationId xmlns:a16="http://schemas.microsoft.com/office/drawing/2014/main" id="{9D2BBD48-35F7-47CD-DD9B-BA8BDDC70D7B}"/>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2" name="Group 12">
            <a:extLst>
              <a:ext uri="{FF2B5EF4-FFF2-40B4-BE49-F238E27FC236}">
                <a16:creationId xmlns:a16="http://schemas.microsoft.com/office/drawing/2014/main" id="{FA8510B6-734C-4C0A-CEA9-6EBF23C0CD63}"/>
              </a:ext>
            </a:extLst>
          </p:cNvPr>
          <p:cNvGrpSpPr/>
          <p:nvPr/>
        </p:nvGrpSpPr>
        <p:grpSpPr>
          <a:xfrm>
            <a:off x="1494365" y="5076833"/>
            <a:ext cx="12522385" cy="2222593"/>
            <a:chOff x="0" y="0"/>
            <a:chExt cx="1590334" cy="585521"/>
          </a:xfrm>
        </p:grpSpPr>
        <p:sp>
          <p:nvSpPr>
            <p:cNvPr id="13" name="Freeform 13">
              <a:extLst>
                <a:ext uri="{FF2B5EF4-FFF2-40B4-BE49-F238E27FC236}">
                  <a16:creationId xmlns:a16="http://schemas.microsoft.com/office/drawing/2014/main" id="{DF2C8243-D4E6-6D28-B56E-4C3D704A5390}"/>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3CBA7"/>
            </a:solidFill>
          </p:spPr>
          <p:txBody>
            <a:bodyPr/>
            <a:lstStyle/>
            <a:p>
              <a:endParaRPr lang="en-GB"/>
            </a:p>
          </p:txBody>
        </p:sp>
        <p:sp>
          <p:nvSpPr>
            <p:cNvPr id="14" name="TextBox 14">
              <a:extLst>
                <a:ext uri="{FF2B5EF4-FFF2-40B4-BE49-F238E27FC236}">
                  <a16:creationId xmlns:a16="http://schemas.microsoft.com/office/drawing/2014/main" id="{59E9EEBD-062D-7A10-D655-ABB2993B6F70}"/>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a:extLst>
              <a:ext uri="{FF2B5EF4-FFF2-40B4-BE49-F238E27FC236}">
                <a16:creationId xmlns:a16="http://schemas.microsoft.com/office/drawing/2014/main" id="{CCF52373-6110-47A7-F204-42746C5E5A37}"/>
              </a:ext>
            </a:extLst>
          </p:cNvPr>
          <p:cNvGrpSpPr/>
          <p:nvPr/>
        </p:nvGrpSpPr>
        <p:grpSpPr>
          <a:xfrm>
            <a:off x="1466425" y="7381212"/>
            <a:ext cx="12567349" cy="2694102"/>
            <a:chOff x="0" y="0"/>
            <a:chExt cx="1590334" cy="585521"/>
          </a:xfrm>
        </p:grpSpPr>
        <p:sp>
          <p:nvSpPr>
            <p:cNvPr id="16" name="Freeform 16">
              <a:extLst>
                <a:ext uri="{FF2B5EF4-FFF2-40B4-BE49-F238E27FC236}">
                  <a16:creationId xmlns:a16="http://schemas.microsoft.com/office/drawing/2014/main" id="{B62AD79A-9305-9718-1F73-D60AE7691F15}"/>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499971"/>
            </a:solidFill>
          </p:spPr>
          <p:txBody>
            <a:bodyPr/>
            <a:lstStyle/>
            <a:p>
              <a:endParaRPr lang="en-GB"/>
            </a:p>
          </p:txBody>
        </p:sp>
        <p:sp>
          <p:nvSpPr>
            <p:cNvPr id="17" name="TextBox 17">
              <a:extLst>
                <a:ext uri="{FF2B5EF4-FFF2-40B4-BE49-F238E27FC236}">
                  <a16:creationId xmlns:a16="http://schemas.microsoft.com/office/drawing/2014/main" id="{BB16CB54-0CFF-3644-8EF5-B9978F80A3CA}"/>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a:extLst>
              <a:ext uri="{FF2B5EF4-FFF2-40B4-BE49-F238E27FC236}">
                <a16:creationId xmlns:a16="http://schemas.microsoft.com/office/drawing/2014/main" id="{4D23E87D-6A1D-14E6-E9B5-8A6B4849A962}"/>
              </a:ext>
            </a:extLst>
          </p:cNvPr>
          <p:cNvSpPr/>
          <p:nvPr/>
        </p:nvSpPr>
        <p:spPr>
          <a:xfrm>
            <a:off x="872038" y="7870619"/>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9" name="Freeform 19">
            <a:extLst>
              <a:ext uri="{FF2B5EF4-FFF2-40B4-BE49-F238E27FC236}">
                <a16:creationId xmlns:a16="http://schemas.microsoft.com/office/drawing/2014/main" id="{847F5DAB-2162-B0BD-041E-9EBE6F242F67}"/>
              </a:ext>
            </a:extLst>
          </p:cNvPr>
          <p:cNvSpPr/>
          <p:nvPr/>
        </p:nvSpPr>
        <p:spPr>
          <a:xfrm>
            <a:off x="807147" y="5517112"/>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6" name="TextBox 26">
            <a:extLst>
              <a:ext uri="{FF2B5EF4-FFF2-40B4-BE49-F238E27FC236}">
                <a16:creationId xmlns:a16="http://schemas.microsoft.com/office/drawing/2014/main" id="{D0B5075E-232F-9A98-2475-719EDA63A363}"/>
              </a:ext>
            </a:extLst>
          </p:cNvPr>
          <p:cNvSpPr txBox="1"/>
          <p:nvPr/>
        </p:nvSpPr>
        <p:spPr>
          <a:xfrm>
            <a:off x="1069200" y="1531994"/>
            <a:ext cx="12947550" cy="954107"/>
          </a:xfrm>
          <a:prstGeom prst="rect">
            <a:avLst/>
          </a:prstGeom>
        </p:spPr>
        <p:txBody>
          <a:bodyPr lIns="0" tIns="0" rIns="0" bIns="0" rtlCol="0" anchor="t">
            <a:spAutoFit/>
          </a:bodyPr>
          <a:lstStyle/>
          <a:p>
            <a:pPr lvl="0"/>
            <a:r>
              <a:rPr lang="en-GB" sz="4400" b="1" dirty="0">
                <a:latin typeface="Tenorite" panose="00000500000000000000" pitchFamily="2" charset="0"/>
              </a:rPr>
              <a:t>Transitions</a:t>
            </a:r>
            <a:endParaRPr lang="en-GB" sz="4400" dirty="0">
              <a:latin typeface="Tenorite" panose="00000500000000000000" pitchFamily="2" charset="0"/>
            </a:endParaRPr>
          </a:p>
          <a:p>
            <a:r>
              <a:rPr lang="en-GB" b="1" dirty="0"/>
              <a:t> </a:t>
            </a:r>
            <a:endParaRPr lang="en-GB" dirty="0"/>
          </a:p>
        </p:txBody>
      </p:sp>
      <p:sp>
        <p:nvSpPr>
          <p:cNvPr id="27" name="Freeform 27">
            <a:extLst>
              <a:ext uri="{FF2B5EF4-FFF2-40B4-BE49-F238E27FC236}">
                <a16:creationId xmlns:a16="http://schemas.microsoft.com/office/drawing/2014/main" id="{8232235A-D7EC-5B0D-155F-0D4815D8E15A}"/>
              </a:ext>
            </a:extLst>
          </p:cNvPr>
          <p:cNvSpPr/>
          <p:nvPr/>
        </p:nvSpPr>
        <p:spPr>
          <a:xfrm>
            <a:off x="789367" y="3304069"/>
            <a:ext cx="515737" cy="644672"/>
          </a:xfrm>
          <a:custGeom>
            <a:avLst/>
            <a:gdLst/>
            <a:ahLst/>
            <a:cxnLst/>
            <a:rect l="l" t="t" r="r" b="b"/>
            <a:pathLst>
              <a:path w="515737" h="644672">
                <a:moveTo>
                  <a:pt x="0" y="0"/>
                </a:moveTo>
                <a:lnTo>
                  <a:pt x="515737" y="0"/>
                </a:lnTo>
                <a:lnTo>
                  <a:pt x="515737" y="644671"/>
                </a:lnTo>
                <a:lnTo>
                  <a:pt x="0" y="644671"/>
                </a:lnTo>
                <a:lnTo>
                  <a:pt x="0" y="0"/>
                </a:lnTo>
                <a:close/>
              </a:path>
            </a:pathLst>
          </a:custGeom>
          <a:blipFill>
            <a:blip r:embed="rId5"/>
            <a:stretch>
              <a:fillRect/>
            </a:stretch>
          </a:blipFill>
        </p:spPr>
        <p:txBody>
          <a:bodyPr/>
          <a:lstStyle/>
          <a:p>
            <a:endParaRPr lang="en-GB"/>
          </a:p>
        </p:txBody>
      </p:sp>
      <p:sp>
        <p:nvSpPr>
          <p:cNvPr id="29" name="TextBox 28">
            <a:extLst>
              <a:ext uri="{FF2B5EF4-FFF2-40B4-BE49-F238E27FC236}">
                <a16:creationId xmlns:a16="http://schemas.microsoft.com/office/drawing/2014/main" id="{B316C8D4-5C08-5197-4C1A-8E43C6E195D2}"/>
              </a:ext>
            </a:extLst>
          </p:cNvPr>
          <p:cNvSpPr txBox="1"/>
          <p:nvPr/>
        </p:nvSpPr>
        <p:spPr>
          <a:xfrm>
            <a:off x="1494365" y="7414270"/>
            <a:ext cx="5909735" cy="2554545"/>
          </a:xfrm>
          <a:prstGeom prst="rect">
            <a:avLst/>
          </a:prstGeom>
          <a:noFill/>
        </p:spPr>
        <p:txBody>
          <a:bodyPr wrap="square">
            <a:spAutoFit/>
          </a:bodyPr>
          <a:lstStyle/>
          <a:p>
            <a:pPr lvl="0"/>
            <a:r>
              <a:rPr lang="en-GB" sz="1600" dirty="0">
                <a:latin typeface="Tenorite" panose="00000500000000000000" pitchFamily="2" charset="0"/>
              </a:rPr>
              <a:t>On site pre-school with comprehensive</a:t>
            </a:r>
          </a:p>
          <a:p>
            <a:r>
              <a:rPr lang="en-GB" sz="1600" dirty="0">
                <a:latin typeface="Tenorite" panose="00000500000000000000" pitchFamily="2" charset="0"/>
              </a:rPr>
              <a:t>transition arrangements in place for entry into EYFS including transition afternoons and lunches in the summer term pre reception.</a:t>
            </a:r>
          </a:p>
          <a:p>
            <a:pPr lvl="0"/>
            <a:r>
              <a:rPr lang="en-GB" sz="1600" dirty="0">
                <a:latin typeface="Tenorite" panose="00000500000000000000" pitchFamily="2" charset="0"/>
              </a:rPr>
              <a:t>Transition planning for all year 7 with local secondary </a:t>
            </a:r>
            <a:r>
              <a:rPr lang="en-GB" sz="1600" dirty="0" smtClean="0">
                <a:latin typeface="Tenorite" panose="00000500000000000000" pitchFamily="2" charset="0"/>
              </a:rPr>
              <a:t>schools</a:t>
            </a:r>
            <a:endParaRPr lang="en-GB" sz="1600" dirty="0">
              <a:latin typeface="Tenorite" panose="00000500000000000000" pitchFamily="2" charset="0"/>
            </a:endParaRPr>
          </a:p>
          <a:p>
            <a:pPr lvl="0"/>
            <a:r>
              <a:rPr lang="en-GB" sz="1600" dirty="0">
                <a:latin typeface="Tenorite" panose="00000500000000000000" pitchFamily="2" charset="0"/>
              </a:rPr>
              <a:t>Transfer of all records between classes and settings.</a:t>
            </a:r>
          </a:p>
          <a:p>
            <a:pPr lvl="0"/>
            <a:r>
              <a:rPr lang="en-GB" sz="1600" dirty="0">
                <a:latin typeface="Tenorite" panose="00000500000000000000" pitchFamily="2" charset="0"/>
              </a:rPr>
              <a:t>Timetabled meetings for focussed</a:t>
            </a:r>
          </a:p>
          <a:p>
            <a:r>
              <a:rPr lang="en-GB" sz="1600" dirty="0">
                <a:latin typeface="Tenorite" panose="00000500000000000000" pitchFamily="2" charset="0"/>
              </a:rPr>
              <a:t>conversation between class teachers.</a:t>
            </a:r>
          </a:p>
          <a:p>
            <a:r>
              <a:rPr lang="en-GB" sz="1600" dirty="0">
                <a:latin typeface="Tenorite" panose="00000500000000000000" pitchFamily="2" charset="0"/>
              </a:rPr>
              <a:t>In house transition </a:t>
            </a:r>
            <a:r>
              <a:rPr lang="en-GB" sz="1600" dirty="0" smtClean="0">
                <a:latin typeface="Tenorite" panose="00000500000000000000" pitchFamily="2" charset="0"/>
              </a:rPr>
              <a:t>morning.</a:t>
            </a:r>
          </a:p>
          <a:p>
            <a:endParaRPr lang="en-GB" sz="1600" dirty="0">
              <a:latin typeface="Tenorite" panose="00000500000000000000" pitchFamily="2" charset="0"/>
            </a:endParaRPr>
          </a:p>
        </p:txBody>
      </p:sp>
      <p:sp>
        <p:nvSpPr>
          <p:cNvPr id="33" name="TextBox 32">
            <a:extLst>
              <a:ext uri="{FF2B5EF4-FFF2-40B4-BE49-F238E27FC236}">
                <a16:creationId xmlns:a16="http://schemas.microsoft.com/office/drawing/2014/main" id="{0016AA05-7154-3DEE-790B-EC3335249D44}"/>
              </a:ext>
            </a:extLst>
          </p:cNvPr>
          <p:cNvSpPr txBox="1"/>
          <p:nvPr/>
        </p:nvSpPr>
        <p:spPr>
          <a:xfrm>
            <a:off x="1532179" y="5148762"/>
            <a:ext cx="6215380" cy="1661993"/>
          </a:xfrm>
          <a:prstGeom prst="rect">
            <a:avLst/>
          </a:prstGeom>
          <a:noFill/>
        </p:spPr>
        <p:txBody>
          <a:bodyPr wrap="square">
            <a:spAutoFit/>
          </a:bodyPr>
          <a:lstStyle/>
          <a:p>
            <a:pPr lvl="0"/>
            <a:r>
              <a:rPr lang="en-GB" dirty="0">
                <a:latin typeface="Tenorite" panose="00000500000000000000" pitchFamily="2" charset="0"/>
              </a:rPr>
              <a:t>Transition meetings are held between secondary SENDCo, Y6 teacher and our SENDCo to discuss needs and provision for children on SEN register.</a:t>
            </a:r>
          </a:p>
          <a:p>
            <a:pPr lvl="0"/>
            <a:r>
              <a:rPr lang="en-GB" dirty="0">
                <a:latin typeface="Tenorite" panose="00000500000000000000" pitchFamily="2" charset="0"/>
              </a:rPr>
              <a:t>Enhanced transition opportunities for pupils in Y6 who may need additional support </a:t>
            </a:r>
            <a:r>
              <a:rPr lang="en-GB" dirty="0" err="1">
                <a:latin typeface="Tenorite" panose="00000500000000000000" pitchFamily="2" charset="0"/>
              </a:rPr>
              <a:t>eg</a:t>
            </a:r>
            <a:r>
              <a:rPr lang="en-GB" dirty="0">
                <a:latin typeface="Tenorite" panose="00000500000000000000" pitchFamily="2" charset="0"/>
              </a:rPr>
              <a:t> extra visits/learning mentor etc.</a:t>
            </a:r>
          </a:p>
          <a:p>
            <a:pPr lvl="0"/>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DC07B7F0-0490-5FAA-9022-71955351AAC6}"/>
              </a:ext>
            </a:extLst>
          </p:cNvPr>
          <p:cNvSpPr txBox="1"/>
          <p:nvPr/>
        </p:nvSpPr>
        <p:spPr>
          <a:xfrm>
            <a:off x="1524857" y="2241496"/>
            <a:ext cx="5377180" cy="2800767"/>
          </a:xfrm>
          <a:prstGeom prst="rect">
            <a:avLst/>
          </a:prstGeom>
          <a:noFill/>
        </p:spPr>
        <p:txBody>
          <a:bodyPr wrap="square">
            <a:spAutoFit/>
          </a:bodyPr>
          <a:lstStyle/>
          <a:p>
            <a:pPr lvl="0"/>
            <a:r>
              <a:rPr lang="en-GB" sz="1600" dirty="0">
                <a:latin typeface="Tenorite" panose="00000500000000000000" pitchFamily="2" charset="0"/>
              </a:rPr>
              <a:t>Individual and supported enhanced transition including extra visits with TA. </a:t>
            </a:r>
          </a:p>
          <a:p>
            <a:pPr lvl="0"/>
            <a:r>
              <a:rPr lang="en-GB" sz="1600" dirty="0">
                <a:latin typeface="Tenorite" panose="00000500000000000000" pitchFamily="2" charset="0"/>
              </a:rPr>
              <a:t>Social stories can be utilised to help.</a:t>
            </a:r>
          </a:p>
          <a:p>
            <a:pPr lvl="0"/>
            <a:r>
              <a:rPr lang="en-GB" sz="1600" dirty="0">
                <a:latin typeface="Tenorite" panose="00000500000000000000" pitchFamily="2" charset="0"/>
              </a:rPr>
              <a:t>Highly individual communication ensured.</a:t>
            </a:r>
          </a:p>
          <a:p>
            <a:pPr lvl="0"/>
            <a:r>
              <a:rPr lang="en-GB" sz="1600" dirty="0">
                <a:latin typeface="Tenorite" panose="00000500000000000000" pitchFamily="2" charset="0"/>
              </a:rPr>
              <a:t>passport including photographs etc shared to new setting.</a:t>
            </a:r>
          </a:p>
          <a:p>
            <a:pPr lvl="0"/>
            <a:r>
              <a:rPr lang="en-GB" sz="1600" dirty="0">
                <a:latin typeface="Tenorite" panose="00000500000000000000" pitchFamily="2" charset="0"/>
              </a:rPr>
              <a:t>Secondary school staff invited to year 5 and 6 annual review.</a:t>
            </a:r>
          </a:p>
          <a:p>
            <a:pPr lvl="0"/>
            <a:r>
              <a:rPr lang="en-GB" sz="1600" dirty="0">
                <a:latin typeface="Tenorite" panose="00000500000000000000" pitchFamily="2" charset="0"/>
              </a:rPr>
              <a:t>Parents/ carers offered advice and support ahead of selection.</a:t>
            </a:r>
          </a:p>
          <a:p>
            <a:pPr lvl="0"/>
            <a:r>
              <a:rPr lang="en-GB" sz="1600" dirty="0">
                <a:latin typeface="Tenorite" panose="00000500000000000000" pitchFamily="2" charset="0"/>
              </a:rPr>
              <a:t>Liaison provided by SENDCo with second setting during transitions. </a:t>
            </a:r>
          </a:p>
        </p:txBody>
      </p:sp>
      <p:sp>
        <p:nvSpPr>
          <p:cNvPr id="20" name="TextBox 19">
            <a:extLst>
              <a:ext uri="{FF2B5EF4-FFF2-40B4-BE49-F238E27FC236}">
                <a16:creationId xmlns:a16="http://schemas.microsoft.com/office/drawing/2014/main" id="{55FFCF15-75CD-C594-93F3-FD4D78BAB0B1}"/>
              </a:ext>
            </a:extLst>
          </p:cNvPr>
          <p:cNvSpPr txBox="1"/>
          <p:nvPr/>
        </p:nvSpPr>
        <p:spPr>
          <a:xfrm>
            <a:off x="7603774" y="2265149"/>
            <a:ext cx="6425790" cy="2800767"/>
          </a:xfrm>
          <a:prstGeom prst="rect">
            <a:avLst/>
          </a:prstGeom>
          <a:noFill/>
        </p:spPr>
        <p:txBody>
          <a:bodyPr wrap="square">
            <a:spAutoFit/>
          </a:bodyPr>
          <a:lstStyle/>
          <a:p>
            <a:pPr lvl="0"/>
            <a:r>
              <a:rPr lang="en-GB" sz="1600" dirty="0">
                <a:latin typeface="Tenorite" panose="00000500000000000000" pitchFamily="2" charset="0"/>
              </a:rPr>
              <a:t>Transition meetings for pupils with EHCPs take place a year prior to peers (or at other times as necessary) with SENDCo, family and other professionals.  </a:t>
            </a:r>
          </a:p>
          <a:p>
            <a:pPr lvl="0"/>
            <a:r>
              <a:rPr lang="en-GB" sz="1600" dirty="0">
                <a:latin typeface="Tenorite" panose="00000500000000000000" pitchFamily="2" charset="0"/>
              </a:rPr>
              <a:t>The SENDCo liaises with the Local Authority and family as appropriate. </a:t>
            </a:r>
          </a:p>
          <a:p>
            <a:r>
              <a:rPr lang="en-GB" sz="1600" dirty="0">
                <a:latin typeface="Tenorite" panose="00000500000000000000" pitchFamily="2" charset="0"/>
              </a:rPr>
              <a:t>Where specialist provision is needed for a child with an EHCP a review is called and the SENDCo and parents work together to provide evidence to the LA that a different provision is needed. </a:t>
            </a:r>
          </a:p>
          <a:p>
            <a:r>
              <a:rPr lang="en-GB" sz="1600" dirty="0">
                <a:latin typeface="Tenorite" panose="00000500000000000000" pitchFamily="2" charset="0"/>
              </a:rPr>
              <a:t>Pupils who struggle with </a:t>
            </a:r>
            <a:r>
              <a:rPr lang="en-GB" sz="1600" dirty="0" smtClean="0">
                <a:latin typeface="Tenorite" panose="00000500000000000000" pitchFamily="2" charset="0"/>
              </a:rPr>
              <a:t>transitions </a:t>
            </a:r>
            <a:r>
              <a:rPr lang="en-GB" sz="1600" dirty="0">
                <a:latin typeface="Tenorite" panose="00000500000000000000" pitchFamily="2" charset="0"/>
              </a:rPr>
              <a:t>within the school day are supported on an individual basis to be prepared and make these changes with help.</a:t>
            </a:r>
          </a:p>
          <a:p>
            <a:endParaRPr lang="en-GB" sz="1600" dirty="0">
              <a:latin typeface="Tenorite" panose="00000500000000000000" pitchFamily="2" charset="0"/>
            </a:endParaRPr>
          </a:p>
        </p:txBody>
      </p:sp>
    </p:spTree>
    <p:extLst>
      <p:ext uri="{BB962C8B-B14F-4D97-AF65-F5344CB8AC3E}">
        <p14:creationId xmlns:p14="http://schemas.microsoft.com/office/powerpoint/2010/main" val="344494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A4E2"/>
        </a:solidFill>
        <a:effectLst/>
      </p:bgPr>
    </p:bg>
    <p:spTree>
      <p:nvGrpSpPr>
        <p:cNvPr id="1" name=""/>
        <p:cNvGrpSpPr/>
        <p:nvPr/>
      </p:nvGrpSpPr>
      <p:grpSpPr>
        <a:xfrm>
          <a:off x="0" y="0"/>
          <a:ext cx="0" cy="0"/>
          <a:chOff x="0" y="0"/>
          <a:chExt cx="0" cy="0"/>
        </a:xfrm>
      </p:grpSpPr>
      <p:grpSp>
        <p:nvGrpSpPr>
          <p:cNvPr id="2" name="Group 2"/>
          <p:cNvGrpSpPr/>
          <p:nvPr/>
        </p:nvGrpSpPr>
        <p:grpSpPr>
          <a:xfrm>
            <a:off x="671975" y="747494"/>
            <a:ext cx="14080851" cy="9501812"/>
            <a:chOff x="0" y="0"/>
            <a:chExt cx="3568062" cy="2407742"/>
          </a:xfrm>
        </p:grpSpPr>
        <p:sp>
          <p:nvSpPr>
            <p:cNvPr id="3" name="Freeform 3"/>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p:cNvGrpSpPr/>
          <p:nvPr/>
        </p:nvGrpSpPr>
        <p:grpSpPr>
          <a:xfrm>
            <a:off x="519575" y="595094"/>
            <a:ext cx="14080851" cy="9501812"/>
            <a:chOff x="0" y="0"/>
            <a:chExt cx="3568062" cy="2407742"/>
          </a:xfrm>
        </p:grpSpPr>
        <p:sp>
          <p:nvSpPr>
            <p:cNvPr id="6" name="Freeform 6"/>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a:p>
          </p:txBody>
        </p:sp>
        <p:sp>
          <p:nvSpPr>
            <p:cNvPr id="7" name="TextBox 7"/>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p:cNvGrpSpPr/>
          <p:nvPr/>
        </p:nvGrpSpPr>
        <p:grpSpPr>
          <a:xfrm>
            <a:off x="7979961" y="2750862"/>
            <a:ext cx="6036789" cy="2222593"/>
            <a:chOff x="0" y="0"/>
            <a:chExt cx="1590334" cy="585521"/>
          </a:xfrm>
        </p:grpSpPr>
        <p:sp>
          <p:nvSpPr>
            <p:cNvPr id="9" name="Freeform 9"/>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E7D9F7"/>
            </a:solidFill>
          </p:spPr>
          <p:txBody>
            <a:bodyPr/>
            <a:lstStyle/>
            <a:p>
              <a:endParaRPr lang="en-GB"/>
            </a:p>
          </p:txBody>
        </p:sp>
        <p:sp>
          <p:nvSpPr>
            <p:cNvPr id="10" name="TextBox 10"/>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1" name="Freeform 11"/>
          <p:cNvSpPr/>
          <p:nvPr/>
        </p:nvSpPr>
        <p:spPr>
          <a:xfrm>
            <a:off x="1069200" y="3256821"/>
            <a:ext cx="6446561" cy="6365979"/>
          </a:xfrm>
          <a:custGeom>
            <a:avLst/>
            <a:gdLst/>
            <a:ahLst/>
            <a:cxnLst/>
            <a:rect l="l" t="t" r="r" b="b"/>
            <a:pathLst>
              <a:path w="6446561" h="6365979">
                <a:moveTo>
                  <a:pt x="0" y="0"/>
                </a:moveTo>
                <a:lnTo>
                  <a:pt x="6446561" y="0"/>
                </a:lnTo>
                <a:lnTo>
                  <a:pt x="6446561" y="6365979"/>
                </a:lnTo>
                <a:lnTo>
                  <a:pt x="0" y="6365979"/>
                </a:lnTo>
                <a:lnTo>
                  <a:pt x="0" y="0"/>
                </a:lnTo>
                <a:close/>
              </a:path>
            </a:pathLst>
          </a:custGeom>
          <a:blipFill>
            <a:blip r:embed="rId2"/>
            <a:stretch>
              <a:fillRect/>
            </a:stretch>
          </a:blipFill>
        </p:spPr>
        <p:txBody>
          <a:bodyPr/>
          <a:lstStyle/>
          <a:p>
            <a:endParaRPr lang="en-GB"/>
          </a:p>
        </p:txBody>
      </p:sp>
      <p:grpSp>
        <p:nvGrpSpPr>
          <p:cNvPr id="12" name="Group 12"/>
          <p:cNvGrpSpPr/>
          <p:nvPr/>
        </p:nvGrpSpPr>
        <p:grpSpPr>
          <a:xfrm>
            <a:off x="7979961" y="5076833"/>
            <a:ext cx="6036789" cy="2222593"/>
            <a:chOff x="0" y="0"/>
            <a:chExt cx="1590334" cy="585521"/>
          </a:xfrm>
        </p:grpSpPr>
        <p:sp>
          <p:nvSpPr>
            <p:cNvPr id="13" name="Freeform 13"/>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D0B2F2"/>
            </a:solidFill>
          </p:spPr>
          <p:txBody>
            <a:bodyPr/>
            <a:lstStyle/>
            <a:p>
              <a:endParaRPr lang="en-GB"/>
            </a:p>
          </p:txBody>
        </p:sp>
        <p:sp>
          <p:nvSpPr>
            <p:cNvPr id="14" name="TextBox 14"/>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p:cNvGrpSpPr/>
          <p:nvPr/>
        </p:nvGrpSpPr>
        <p:grpSpPr>
          <a:xfrm>
            <a:off x="8014011" y="7400207"/>
            <a:ext cx="6036789" cy="2222593"/>
            <a:chOff x="0" y="0"/>
            <a:chExt cx="1590334" cy="585521"/>
          </a:xfrm>
        </p:grpSpPr>
        <p:sp>
          <p:nvSpPr>
            <p:cNvPr id="16" name="Freeform 16"/>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14FB9"/>
            </a:solidFill>
          </p:spPr>
          <p:txBody>
            <a:bodyPr/>
            <a:lstStyle/>
            <a:p>
              <a:endParaRPr lang="en-GB"/>
            </a:p>
          </p:txBody>
        </p:sp>
        <p:sp>
          <p:nvSpPr>
            <p:cNvPr id="17" name="TextBox 17"/>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p:cNvSpPr/>
          <p:nvPr/>
        </p:nvSpPr>
        <p:spPr>
          <a:xfrm>
            <a:off x="7165676" y="7592869"/>
            <a:ext cx="394324" cy="644672"/>
          </a:xfrm>
          <a:custGeom>
            <a:avLst/>
            <a:gdLst/>
            <a:ahLst/>
            <a:cxnLst/>
            <a:rect l="l" t="t" r="r" b="b"/>
            <a:pathLst>
              <a:path w="394324" h="644672">
                <a:moveTo>
                  <a:pt x="0" y="0"/>
                </a:moveTo>
                <a:lnTo>
                  <a:pt x="394324" y="0"/>
                </a:lnTo>
                <a:lnTo>
                  <a:pt x="394324" y="644672"/>
                </a:lnTo>
                <a:lnTo>
                  <a:pt x="0" y="644672"/>
                </a:lnTo>
                <a:lnTo>
                  <a:pt x="0" y="0"/>
                </a:lnTo>
                <a:close/>
              </a:path>
            </a:pathLst>
          </a:custGeom>
          <a:blipFill>
            <a:blip r:embed="rId3"/>
            <a:stretch>
              <a:fillRect/>
            </a:stretch>
          </a:blipFill>
        </p:spPr>
        <p:txBody>
          <a:bodyPr/>
          <a:lstStyle/>
          <a:p>
            <a:endParaRPr lang="en-GB"/>
          </a:p>
        </p:txBody>
      </p:sp>
      <p:sp>
        <p:nvSpPr>
          <p:cNvPr id="19" name="Freeform 19"/>
          <p:cNvSpPr/>
          <p:nvPr/>
        </p:nvSpPr>
        <p:spPr>
          <a:xfrm>
            <a:off x="6991656" y="5436484"/>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0" name="TextBox 20"/>
          <p:cNvSpPr txBox="1"/>
          <p:nvPr/>
        </p:nvSpPr>
        <p:spPr>
          <a:xfrm>
            <a:off x="5152312" y="3625701"/>
            <a:ext cx="1798475" cy="583043"/>
          </a:xfrm>
          <a:prstGeom prst="rect">
            <a:avLst/>
          </a:prstGeom>
        </p:spPr>
        <p:txBody>
          <a:bodyPr lIns="0" tIns="0" rIns="0" bIns="0" rtlCol="0" anchor="t">
            <a:spAutoFit/>
          </a:bodyPr>
          <a:lstStyle/>
          <a:p>
            <a:pPr algn="r">
              <a:lnSpc>
                <a:spcPts val="4847"/>
              </a:lnSpc>
            </a:pPr>
            <a:r>
              <a:rPr lang="en-US" sz="3462">
                <a:solidFill>
                  <a:srgbClr val="000000"/>
                </a:solidFill>
                <a:latin typeface="Canva Sans"/>
                <a:ea typeface="Canva Sans"/>
                <a:cs typeface="Canva Sans"/>
                <a:sym typeface="Canva Sans"/>
              </a:rPr>
              <a:t>WAVE</a:t>
            </a:r>
          </a:p>
        </p:txBody>
      </p:sp>
      <p:sp>
        <p:nvSpPr>
          <p:cNvPr id="21" name="TextBox 21"/>
          <p:cNvSpPr txBox="1"/>
          <p:nvPr/>
        </p:nvSpPr>
        <p:spPr>
          <a:xfrm>
            <a:off x="5152312" y="5532130"/>
            <a:ext cx="1798475" cy="583043"/>
          </a:xfrm>
          <a:prstGeom prst="rect">
            <a:avLst/>
          </a:prstGeom>
        </p:spPr>
        <p:txBody>
          <a:bodyPr lIns="0" tIns="0" rIns="0" bIns="0" rtlCol="0" anchor="t">
            <a:spAutoFit/>
          </a:bodyPr>
          <a:lstStyle/>
          <a:p>
            <a:pPr algn="r">
              <a:lnSpc>
                <a:spcPts val="4847"/>
              </a:lnSpc>
            </a:pPr>
            <a:r>
              <a:rPr lang="en-US" sz="3462">
                <a:solidFill>
                  <a:srgbClr val="000000"/>
                </a:solidFill>
                <a:latin typeface="Canva Sans"/>
                <a:ea typeface="Canva Sans"/>
                <a:cs typeface="Canva Sans"/>
                <a:sym typeface="Canva Sans"/>
              </a:rPr>
              <a:t>WAVE</a:t>
            </a:r>
          </a:p>
        </p:txBody>
      </p:sp>
      <p:sp>
        <p:nvSpPr>
          <p:cNvPr id="22" name="TextBox 22"/>
          <p:cNvSpPr txBox="1"/>
          <p:nvPr/>
        </p:nvSpPr>
        <p:spPr>
          <a:xfrm>
            <a:off x="5199207" y="7770182"/>
            <a:ext cx="1798475" cy="583043"/>
          </a:xfrm>
          <a:prstGeom prst="rect">
            <a:avLst/>
          </a:prstGeom>
        </p:spPr>
        <p:txBody>
          <a:bodyPr lIns="0" tIns="0" rIns="0" bIns="0" rtlCol="0" anchor="t">
            <a:spAutoFit/>
          </a:bodyPr>
          <a:lstStyle/>
          <a:p>
            <a:pPr algn="r">
              <a:lnSpc>
                <a:spcPts val="4847"/>
              </a:lnSpc>
            </a:pPr>
            <a:r>
              <a:rPr lang="en-US" sz="3462">
                <a:solidFill>
                  <a:srgbClr val="000000"/>
                </a:solidFill>
                <a:latin typeface="Canva Sans"/>
                <a:ea typeface="Canva Sans"/>
                <a:cs typeface="Canva Sans"/>
                <a:sym typeface="Canva Sans"/>
              </a:rPr>
              <a:t>WAVE</a:t>
            </a:r>
          </a:p>
        </p:txBody>
      </p:sp>
      <p:sp>
        <p:nvSpPr>
          <p:cNvPr id="23" name="TextBox 23"/>
          <p:cNvSpPr txBox="1"/>
          <p:nvPr/>
        </p:nvSpPr>
        <p:spPr>
          <a:xfrm>
            <a:off x="8187121" y="2910624"/>
            <a:ext cx="5690570" cy="2805063"/>
          </a:xfrm>
          <a:prstGeom prst="rect">
            <a:avLst/>
          </a:prstGeom>
        </p:spPr>
        <p:txBody>
          <a:bodyPr lIns="0" tIns="0" rIns="0" bIns="0" rtlCol="0" anchor="t">
            <a:spAutoFit/>
          </a:bodyPr>
          <a:lstStyle/>
          <a:p>
            <a:pPr algn="l">
              <a:lnSpc>
                <a:spcPts val="3770"/>
              </a:lnSpc>
            </a:pPr>
            <a:r>
              <a:rPr lang="en-US" sz="2693" b="1" dirty="0">
                <a:solidFill>
                  <a:srgbClr val="000000"/>
                </a:solidFill>
                <a:latin typeface="Glacial Indifference Bold"/>
                <a:ea typeface="Glacial Indifference Bold"/>
                <a:cs typeface="Glacial Indifference Bold"/>
                <a:sym typeface="Glacial Indifference Bold"/>
              </a:rPr>
              <a:t>Targeted few</a:t>
            </a:r>
            <a:r>
              <a:rPr lang="en-US" sz="2693" dirty="0">
                <a:solidFill>
                  <a:srgbClr val="000000"/>
                </a:solidFill>
                <a:latin typeface="Glacial Indifference"/>
                <a:ea typeface="Glacial Indifference"/>
                <a:cs typeface="Glacial Indifference"/>
                <a:sym typeface="Glacial Indifference"/>
              </a:rPr>
              <a:t> </a:t>
            </a:r>
          </a:p>
          <a:p>
            <a:pPr algn="l">
              <a:lnSpc>
                <a:spcPts val="3490"/>
              </a:lnSpc>
            </a:pPr>
            <a:r>
              <a:rPr lang="en-US" sz="2493" dirty="0">
                <a:solidFill>
                  <a:srgbClr val="000000"/>
                </a:solidFill>
                <a:latin typeface="Glacial Indifference"/>
                <a:ea typeface="Glacial Indifference"/>
                <a:cs typeface="Glacial Indifference"/>
                <a:sym typeface="Glacial Indifference"/>
              </a:rPr>
              <a:t>Specialist referral to LA, EHCP referral considered.</a:t>
            </a:r>
          </a:p>
          <a:p>
            <a:pPr algn="l">
              <a:lnSpc>
                <a:spcPts val="3770"/>
              </a:lnSpc>
            </a:pPr>
            <a:endParaRPr lang="en-US" sz="2493" dirty="0">
              <a:solidFill>
                <a:srgbClr val="000000"/>
              </a:solidFill>
              <a:latin typeface="Glacial Indifference"/>
              <a:ea typeface="Glacial Indifference"/>
              <a:cs typeface="Glacial Indifference"/>
              <a:sym typeface="Glacial Indifference"/>
            </a:endParaRPr>
          </a:p>
          <a:p>
            <a:pPr algn="l">
              <a:lnSpc>
                <a:spcPts val="3770"/>
              </a:lnSpc>
            </a:pPr>
            <a:endParaRPr lang="en-US" sz="2493" dirty="0">
              <a:solidFill>
                <a:srgbClr val="000000"/>
              </a:solidFill>
              <a:latin typeface="Glacial Indifference"/>
              <a:ea typeface="Glacial Indifference"/>
              <a:cs typeface="Glacial Indifference"/>
              <a:sym typeface="Glacial Indifference"/>
            </a:endParaRPr>
          </a:p>
          <a:p>
            <a:pPr algn="l">
              <a:lnSpc>
                <a:spcPts val="3770"/>
              </a:lnSpc>
            </a:pPr>
            <a:endParaRPr lang="en-US" sz="2493" dirty="0">
              <a:solidFill>
                <a:srgbClr val="000000"/>
              </a:solidFill>
              <a:latin typeface="Glacial Indifference"/>
              <a:ea typeface="Glacial Indifference"/>
              <a:cs typeface="Glacial Indifference"/>
              <a:sym typeface="Glacial Indifference"/>
            </a:endParaRPr>
          </a:p>
        </p:txBody>
      </p:sp>
      <p:sp>
        <p:nvSpPr>
          <p:cNvPr id="24" name="TextBox 24"/>
          <p:cNvSpPr txBox="1"/>
          <p:nvPr/>
        </p:nvSpPr>
        <p:spPr>
          <a:xfrm>
            <a:off x="8187121" y="5212346"/>
            <a:ext cx="5690570" cy="2805063"/>
          </a:xfrm>
          <a:prstGeom prst="rect">
            <a:avLst/>
          </a:prstGeom>
        </p:spPr>
        <p:txBody>
          <a:bodyPr lIns="0" tIns="0" rIns="0" bIns="0" rtlCol="0" anchor="t">
            <a:spAutoFit/>
          </a:bodyPr>
          <a:lstStyle/>
          <a:p>
            <a:pPr algn="l">
              <a:lnSpc>
                <a:spcPts val="3770"/>
              </a:lnSpc>
            </a:pPr>
            <a:r>
              <a:rPr lang="en-US" sz="2693" b="1" dirty="0">
                <a:solidFill>
                  <a:srgbClr val="000000"/>
                </a:solidFill>
                <a:latin typeface="Glacial Indifference Bold"/>
                <a:ea typeface="Glacial Indifference Bold"/>
                <a:cs typeface="Glacial Indifference Bold"/>
                <a:sym typeface="Glacial Indifference Bold"/>
              </a:rPr>
              <a:t>Some</a:t>
            </a:r>
            <a:r>
              <a:rPr lang="en-US" sz="2693" dirty="0">
                <a:solidFill>
                  <a:srgbClr val="000000"/>
                </a:solidFill>
                <a:latin typeface="Glacial Indifference"/>
                <a:ea typeface="Glacial Indifference"/>
                <a:cs typeface="Glacial Indifference"/>
                <a:sym typeface="Glacial Indifference"/>
              </a:rPr>
              <a:t> </a:t>
            </a:r>
          </a:p>
          <a:p>
            <a:pPr algn="l">
              <a:lnSpc>
                <a:spcPts val="3490"/>
              </a:lnSpc>
            </a:pPr>
            <a:r>
              <a:rPr lang="en-US" sz="2493" dirty="0">
                <a:solidFill>
                  <a:srgbClr val="000000"/>
                </a:solidFill>
                <a:latin typeface="Glacial Indifference"/>
                <a:ea typeface="Glacial Indifference"/>
                <a:cs typeface="Glacial Indifference"/>
                <a:sym typeface="Glacial Indifference"/>
              </a:rPr>
              <a:t> Lego therapy, Autism Champion sessions, Social stories.</a:t>
            </a:r>
          </a:p>
          <a:p>
            <a:pPr algn="l">
              <a:lnSpc>
                <a:spcPts val="3770"/>
              </a:lnSpc>
            </a:pPr>
            <a:endParaRPr lang="en-US" sz="2493" dirty="0">
              <a:solidFill>
                <a:srgbClr val="000000"/>
              </a:solidFill>
              <a:latin typeface="Glacial Indifference"/>
              <a:ea typeface="Glacial Indifference"/>
              <a:cs typeface="Glacial Indifference"/>
              <a:sym typeface="Glacial Indifference"/>
            </a:endParaRPr>
          </a:p>
          <a:p>
            <a:pPr algn="l">
              <a:lnSpc>
                <a:spcPts val="3770"/>
              </a:lnSpc>
            </a:pPr>
            <a:endParaRPr lang="en-US" sz="2493" dirty="0">
              <a:solidFill>
                <a:srgbClr val="000000"/>
              </a:solidFill>
              <a:latin typeface="Glacial Indifference"/>
              <a:ea typeface="Glacial Indifference"/>
              <a:cs typeface="Glacial Indifference"/>
              <a:sym typeface="Glacial Indifference"/>
            </a:endParaRPr>
          </a:p>
          <a:p>
            <a:pPr algn="l">
              <a:lnSpc>
                <a:spcPts val="3770"/>
              </a:lnSpc>
            </a:pPr>
            <a:endParaRPr lang="en-US" sz="2493" dirty="0">
              <a:solidFill>
                <a:srgbClr val="000000"/>
              </a:solidFill>
              <a:latin typeface="Glacial Indifference"/>
              <a:ea typeface="Glacial Indifference"/>
              <a:cs typeface="Glacial Indifference"/>
              <a:sym typeface="Glacial Indifference"/>
            </a:endParaRPr>
          </a:p>
        </p:txBody>
      </p:sp>
      <p:sp>
        <p:nvSpPr>
          <p:cNvPr id="25" name="TextBox 25"/>
          <p:cNvSpPr txBox="1"/>
          <p:nvPr/>
        </p:nvSpPr>
        <p:spPr>
          <a:xfrm>
            <a:off x="8187121" y="7535719"/>
            <a:ext cx="5690570" cy="1718419"/>
          </a:xfrm>
          <a:prstGeom prst="rect">
            <a:avLst/>
          </a:prstGeom>
        </p:spPr>
        <p:txBody>
          <a:bodyPr lIns="0" tIns="0" rIns="0" bIns="0" rtlCol="0" anchor="t">
            <a:spAutoFit/>
          </a:bodyPr>
          <a:lstStyle/>
          <a:p>
            <a:pPr algn="l">
              <a:lnSpc>
                <a:spcPts val="3770"/>
              </a:lnSpc>
            </a:pPr>
            <a:r>
              <a:rPr lang="en-US" sz="2693" b="1" dirty="0">
                <a:solidFill>
                  <a:srgbClr val="000000"/>
                </a:solidFill>
                <a:latin typeface="Glacial Indifference Bold"/>
                <a:ea typeface="Glacial Indifference Bold"/>
                <a:cs typeface="Glacial Indifference Bold"/>
                <a:sym typeface="Glacial Indifference Bold"/>
              </a:rPr>
              <a:t>All</a:t>
            </a:r>
          </a:p>
          <a:p>
            <a:pPr algn="l">
              <a:lnSpc>
                <a:spcPts val="3210"/>
              </a:lnSpc>
            </a:pPr>
            <a:r>
              <a:rPr lang="en-US" sz="2293" dirty="0" smtClean="0">
                <a:solidFill>
                  <a:srgbClr val="000000"/>
                </a:solidFill>
                <a:latin typeface="Glacial Indifference"/>
                <a:ea typeface="Glacial Indifference"/>
                <a:cs typeface="Glacial Indifference"/>
                <a:sym typeface="Glacial Indifference"/>
              </a:rPr>
              <a:t>Oral </a:t>
            </a:r>
            <a:r>
              <a:rPr lang="en-US" sz="2293" dirty="0">
                <a:solidFill>
                  <a:srgbClr val="000000"/>
                </a:solidFill>
                <a:latin typeface="Glacial Indifference"/>
                <a:ea typeface="Glacial Indifference"/>
                <a:cs typeface="Glacial Indifference"/>
                <a:sym typeface="Glacial Indifference"/>
              </a:rPr>
              <a:t>rehearsal, Modelling, </a:t>
            </a:r>
            <a:r>
              <a:rPr lang="en-US" sz="2293" dirty="0" smtClean="0">
                <a:solidFill>
                  <a:srgbClr val="000000"/>
                </a:solidFill>
                <a:latin typeface="Glacial Indifference"/>
                <a:ea typeface="Glacial Indifference"/>
                <a:cs typeface="Glacial Indifference"/>
                <a:sym typeface="Glacial Indifference"/>
              </a:rPr>
              <a:t>Scaffolding, </a:t>
            </a:r>
            <a:r>
              <a:rPr lang="en-US" sz="2293" dirty="0">
                <a:solidFill>
                  <a:srgbClr val="000000"/>
                </a:solidFill>
                <a:latin typeface="Glacial Indifference"/>
                <a:ea typeface="Glacial Indifference"/>
                <a:cs typeface="Glacial Indifference"/>
                <a:sym typeface="Glacial Indifference"/>
              </a:rPr>
              <a:t>Natter Club, Talk for Writing</a:t>
            </a:r>
            <a:r>
              <a:rPr lang="en-US" sz="2293" dirty="0" smtClean="0">
                <a:solidFill>
                  <a:srgbClr val="000000"/>
                </a:solidFill>
                <a:latin typeface="Glacial Indifference"/>
                <a:ea typeface="Glacial Indifference"/>
                <a:cs typeface="Glacial Indifference"/>
                <a:sym typeface="Glacial Indifference"/>
              </a:rPr>
              <a:t>, </a:t>
            </a:r>
            <a:r>
              <a:rPr lang="en-US" sz="2293" dirty="0">
                <a:solidFill>
                  <a:srgbClr val="000000"/>
                </a:solidFill>
                <a:latin typeface="Glacial Indifference"/>
                <a:ea typeface="Glacial Indifference"/>
                <a:cs typeface="Glacial Indifference"/>
                <a:sym typeface="Glacial Indifference"/>
              </a:rPr>
              <a:t>Playground </a:t>
            </a:r>
            <a:r>
              <a:rPr lang="en-US" sz="2293" dirty="0" smtClean="0">
                <a:solidFill>
                  <a:srgbClr val="000000"/>
                </a:solidFill>
                <a:latin typeface="Glacial Indifference"/>
                <a:ea typeface="Glacial Indifference"/>
                <a:cs typeface="Glacial Indifference"/>
                <a:sym typeface="Glacial Indifference"/>
              </a:rPr>
              <a:t>Buddies</a:t>
            </a:r>
            <a:r>
              <a:rPr lang="en-US" sz="2293" dirty="0">
                <a:solidFill>
                  <a:srgbClr val="000000"/>
                </a:solidFill>
                <a:latin typeface="Glacial Indifference"/>
                <a:ea typeface="Glacial Indifference"/>
                <a:cs typeface="Glacial Indifference"/>
                <a:sym typeface="Glacial Indifference"/>
              </a:rPr>
              <a:t>.</a:t>
            </a:r>
          </a:p>
        </p:txBody>
      </p:sp>
      <p:sp>
        <p:nvSpPr>
          <p:cNvPr id="26" name="TextBox 26"/>
          <p:cNvSpPr txBox="1"/>
          <p:nvPr/>
        </p:nvSpPr>
        <p:spPr>
          <a:xfrm>
            <a:off x="1496245" y="1388485"/>
            <a:ext cx="12554555" cy="895652"/>
          </a:xfrm>
          <a:prstGeom prst="rect">
            <a:avLst/>
          </a:prstGeom>
        </p:spPr>
        <p:txBody>
          <a:bodyPr lIns="0" tIns="0" rIns="0" bIns="0" rtlCol="0" anchor="t">
            <a:spAutoFit/>
          </a:bodyPr>
          <a:lstStyle/>
          <a:p>
            <a:pPr algn="ctr">
              <a:lnSpc>
                <a:spcPts val="7333"/>
              </a:lnSpc>
            </a:pPr>
            <a:r>
              <a:rPr lang="en-US" sz="5238" b="1">
                <a:solidFill>
                  <a:srgbClr val="000000"/>
                </a:solidFill>
                <a:latin typeface="Canva Sans Bold"/>
                <a:ea typeface="Canva Sans Bold"/>
                <a:cs typeface="Canva Sans Bold"/>
                <a:sym typeface="Canva Sans Bold"/>
              </a:rPr>
              <a:t>COMMUNICATION AND INTERACTION</a:t>
            </a:r>
          </a:p>
        </p:txBody>
      </p:sp>
      <p:sp>
        <p:nvSpPr>
          <p:cNvPr id="27" name="Freeform 27"/>
          <p:cNvSpPr/>
          <p:nvPr/>
        </p:nvSpPr>
        <p:spPr>
          <a:xfrm>
            <a:off x="7104969" y="3539822"/>
            <a:ext cx="515737" cy="644672"/>
          </a:xfrm>
          <a:custGeom>
            <a:avLst/>
            <a:gdLst/>
            <a:ahLst/>
            <a:cxnLst/>
            <a:rect l="l" t="t" r="r" b="b"/>
            <a:pathLst>
              <a:path w="515737" h="644672">
                <a:moveTo>
                  <a:pt x="0" y="0"/>
                </a:moveTo>
                <a:lnTo>
                  <a:pt x="515738" y="0"/>
                </a:lnTo>
                <a:lnTo>
                  <a:pt x="515738" y="644672"/>
                </a:lnTo>
                <a:lnTo>
                  <a:pt x="0" y="644672"/>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AED9"/>
        </a:solidFill>
        <a:effectLst/>
      </p:bgPr>
    </p:bg>
    <p:spTree>
      <p:nvGrpSpPr>
        <p:cNvPr id="1" name=""/>
        <p:cNvGrpSpPr/>
        <p:nvPr/>
      </p:nvGrpSpPr>
      <p:grpSpPr>
        <a:xfrm>
          <a:off x="0" y="0"/>
          <a:ext cx="0" cy="0"/>
          <a:chOff x="0" y="0"/>
          <a:chExt cx="0" cy="0"/>
        </a:xfrm>
      </p:grpSpPr>
      <p:grpSp>
        <p:nvGrpSpPr>
          <p:cNvPr id="2" name="Group 2"/>
          <p:cNvGrpSpPr/>
          <p:nvPr/>
        </p:nvGrpSpPr>
        <p:grpSpPr>
          <a:xfrm>
            <a:off x="671975" y="747494"/>
            <a:ext cx="14080851" cy="9501812"/>
            <a:chOff x="0" y="0"/>
            <a:chExt cx="3568062" cy="2407742"/>
          </a:xfrm>
        </p:grpSpPr>
        <p:sp>
          <p:nvSpPr>
            <p:cNvPr id="3" name="Freeform 3"/>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p:cNvGrpSpPr/>
          <p:nvPr/>
        </p:nvGrpSpPr>
        <p:grpSpPr>
          <a:xfrm>
            <a:off x="519575" y="595094"/>
            <a:ext cx="14080851" cy="9501812"/>
            <a:chOff x="0" y="0"/>
            <a:chExt cx="3568062" cy="2407742"/>
          </a:xfrm>
        </p:grpSpPr>
        <p:sp>
          <p:nvSpPr>
            <p:cNvPr id="6" name="Freeform 6"/>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a:p>
          </p:txBody>
        </p:sp>
        <p:sp>
          <p:nvSpPr>
            <p:cNvPr id="7" name="TextBox 7"/>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p:cNvGrpSpPr/>
          <p:nvPr/>
        </p:nvGrpSpPr>
        <p:grpSpPr>
          <a:xfrm>
            <a:off x="7979961" y="2750862"/>
            <a:ext cx="6036789" cy="2222593"/>
            <a:chOff x="0" y="0"/>
            <a:chExt cx="1590334" cy="585521"/>
          </a:xfrm>
        </p:grpSpPr>
        <p:sp>
          <p:nvSpPr>
            <p:cNvPr id="9" name="Freeform 9"/>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DE9F0"/>
            </a:solidFill>
          </p:spPr>
          <p:txBody>
            <a:bodyPr/>
            <a:lstStyle/>
            <a:p>
              <a:endParaRPr lang="en-GB"/>
            </a:p>
          </p:txBody>
        </p:sp>
        <p:sp>
          <p:nvSpPr>
            <p:cNvPr id="10" name="TextBox 10"/>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1" name="Freeform 11"/>
          <p:cNvSpPr/>
          <p:nvPr/>
        </p:nvSpPr>
        <p:spPr>
          <a:xfrm>
            <a:off x="1069200" y="3256821"/>
            <a:ext cx="6446561" cy="6365979"/>
          </a:xfrm>
          <a:custGeom>
            <a:avLst/>
            <a:gdLst/>
            <a:ahLst/>
            <a:cxnLst/>
            <a:rect l="l" t="t" r="r" b="b"/>
            <a:pathLst>
              <a:path w="6446561" h="6365979">
                <a:moveTo>
                  <a:pt x="0" y="0"/>
                </a:moveTo>
                <a:lnTo>
                  <a:pt x="6446561" y="0"/>
                </a:lnTo>
                <a:lnTo>
                  <a:pt x="6446561" y="6365979"/>
                </a:lnTo>
                <a:lnTo>
                  <a:pt x="0" y="63659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grpSp>
        <p:nvGrpSpPr>
          <p:cNvPr id="12" name="Group 12"/>
          <p:cNvGrpSpPr/>
          <p:nvPr/>
        </p:nvGrpSpPr>
        <p:grpSpPr>
          <a:xfrm>
            <a:off x="7979961" y="5076833"/>
            <a:ext cx="6036789" cy="2222593"/>
            <a:chOff x="0" y="0"/>
            <a:chExt cx="1590334" cy="585521"/>
          </a:xfrm>
        </p:grpSpPr>
        <p:sp>
          <p:nvSpPr>
            <p:cNvPr id="13" name="Freeform 13"/>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7FD3E8"/>
            </a:solidFill>
          </p:spPr>
          <p:txBody>
            <a:bodyPr/>
            <a:lstStyle/>
            <a:p>
              <a:endParaRPr lang="en-GB"/>
            </a:p>
          </p:txBody>
        </p:sp>
        <p:sp>
          <p:nvSpPr>
            <p:cNvPr id="14" name="TextBox 14"/>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p:cNvGrpSpPr/>
          <p:nvPr/>
        </p:nvGrpSpPr>
        <p:grpSpPr>
          <a:xfrm>
            <a:off x="8014011" y="7400207"/>
            <a:ext cx="6036789" cy="2222593"/>
            <a:chOff x="0" y="0"/>
            <a:chExt cx="1590334" cy="585521"/>
          </a:xfrm>
        </p:grpSpPr>
        <p:sp>
          <p:nvSpPr>
            <p:cNvPr id="16" name="Freeform 16"/>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0CAED9"/>
            </a:solidFill>
          </p:spPr>
          <p:txBody>
            <a:bodyPr/>
            <a:lstStyle/>
            <a:p>
              <a:endParaRPr lang="en-GB"/>
            </a:p>
          </p:txBody>
        </p:sp>
        <p:sp>
          <p:nvSpPr>
            <p:cNvPr id="17" name="TextBox 17"/>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p:cNvSpPr/>
          <p:nvPr/>
        </p:nvSpPr>
        <p:spPr>
          <a:xfrm>
            <a:off x="7253708" y="7592869"/>
            <a:ext cx="394324" cy="644672"/>
          </a:xfrm>
          <a:custGeom>
            <a:avLst/>
            <a:gdLst/>
            <a:ahLst/>
            <a:cxnLst/>
            <a:rect l="l" t="t" r="r" b="b"/>
            <a:pathLst>
              <a:path w="394324" h="644672">
                <a:moveTo>
                  <a:pt x="0" y="0"/>
                </a:moveTo>
                <a:lnTo>
                  <a:pt x="394325" y="0"/>
                </a:lnTo>
                <a:lnTo>
                  <a:pt x="394325" y="644672"/>
                </a:lnTo>
                <a:lnTo>
                  <a:pt x="0" y="6446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9" name="Freeform 19"/>
          <p:cNvSpPr/>
          <p:nvPr/>
        </p:nvSpPr>
        <p:spPr>
          <a:xfrm>
            <a:off x="6991656" y="5436484"/>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20" name="TextBox 20"/>
          <p:cNvSpPr txBox="1"/>
          <p:nvPr/>
        </p:nvSpPr>
        <p:spPr>
          <a:xfrm>
            <a:off x="5152312" y="3625701"/>
            <a:ext cx="1798475" cy="583043"/>
          </a:xfrm>
          <a:prstGeom prst="rect">
            <a:avLst/>
          </a:prstGeom>
        </p:spPr>
        <p:txBody>
          <a:bodyPr lIns="0" tIns="0" rIns="0" bIns="0" rtlCol="0" anchor="t">
            <a:spAutoFit/>
          </a:bodyPr>
          <a:lstStyle/>
          <a:p>
            <a:pPr algn="r">
              <a:lnSpc>
                <a:spcPts val="4847"/>
              </a:lnSpc>
            </a:pPr>
            <a:r>
              <a:rPr lang="en-US" sz="3462">
                <a:solidFill>
                  <a:srgbClr val="000000"/>
                </a:solidFill>
                <a:latin typeface="Canva Sans"/>
                <a:ea typeface="Canva Sans"/>
                <a:cs typeface="Canva Sans"/>
                <a:sym typeface="Canva Sans"/>
              </a:rPr>
              <a:t>WAVE</a:t>
            </a:r>
          </a:p>
        </p:txBody>
      </p:sp>
      <p:sp>
        <p:nvSpPr>
          <p:cNvPr id="21" name="TextBox 21"/>
          <p:cNvSpPr txBox="1"/>
          <p:nvPr/>
        </p:nvSpPr>
        <p:spPr>
          <a:xfrm>
            <a:off x="5152312" y="5532130"/>
            <a:ext cx="1798475" cy="583043"/>
          </a:xfrm>
          <a:prstGeom prst="rect">
            <a:avLst/>
          </a:prstGeom>
        </p:spPr>
        <p:txBody>
          <a:bodyPr lIns="0" tIns="0" rIns="0" bIns="0" rtlCol="0" anchor="t">
            <a:spAutoFit/>
          </a:bodyPr>
          <a:lstStyle/>
          <a:p>
            <a:pPr algn="r">
              <a:lnSpc>
                <a:spcPts val="4847"/>
              </a:lnSpc>
            </a:pPr>
            <a:r>
              <a:rPr lang="en-US" sz="3462">
                <a:solidFill>
                  <a:srgbClr val="000000"/>
                </a:solidFill>
                <a:latin typeface="Canva Sans"/>
                <a:ea typeface="Canva Sans"/>
                <a:cs typeface="Canva Sans"/>
                <a:sym typeface="Canva Sans"/>
              </a:rPr>
              <a:t>WAVE</a:t>
            </a:r>
          </a:p>
        </p:txBody>
      </p:sp>
      <p:sp>
        <p:nvSpPr>
          <p:cNvPr id="22" name="TextBox 22"/>
          <p:cNvSpPr txBox="1"/>
          <p:nvPr/>
        </p:nvSpPr>
        <p:spPr>
          <a:xfrm>
            <a:off x="5199207" y="7770182"/>
            <a:ext cx="1798475" cy="583043"/>
          </a:xfrm>
          <a:prstGeom prst="rect">
            <a:avLst/>
          </a:prstGeom>
        </p:spPr>
        <p:txBody>
          <a:bodyPr lIns="0" tIns="0" rIns="0" bIns="0" rtlCol="0" anchor="t">
            <a:spAutoFit/>
          </a:bodyPr>
          <a:lstStyle/>
          <a:p>
            <a:pPr algn="r">
              <a:lnSpc>
                <a:spcPts val="4847"/>
              </a:lnSpc>
            </a:pPr>
            <a:r>
              <a:rPr lang="en-US" sz="3462">
                <a:solidFill>
                  <a:srgbClr val="000000"/>
                </a:solidFill>
                <a:latin typeface="Canva Sans"/>
                <a:ea typeface="Canva Sans"/>
                <a:cs typeface="Canva Sans"/>
                <a:sym typeface="Canva Sans"/>
              </a:rPr>
              <a:t>WAVE</a:t>
            </a:r>
          </a:p>
        </p:txBody>
      </p:sp>
      <p:sp>
        <p:nvSpPr>
          <p:cNvPr id="23" name="TextBox 23"/>
          <p:cNvSpPr txBox="1"/>
          <p:nvPr/>
        </p:nvSpPr>
        <p:spPr>
          <a:xfrm>
            <a:off x="8014011" y="2910624"/>
            <a:ext cx="6002739" cy="1327095"/>
          </a:xfrm>
          <a:prstGeom prst="rect">
            <a:avLst/>
          </a:prstGeom>
        </p:spPr>
        <p:txBody>
          <a:bodyPr lIns="0" tIns="0" rIns="0" bIns="0" rtlCol="0" anchor="t">
            <a:spAutoFit/>
          </a:bodyPr>
          <a:lstStyle/>
          <a:p>
            <a:pPr algn="l">
              <a:lnSpc>
                <a:spcPts val="3770"/>
              </a:lnSpc>
            </a:pPr>
            <a:r>
              <a:rPr lang="en-US" sz="2693" b="1" dirty="0">
                <a:solidFill>
                  <a:srgbClr val="000000"/>
                </a:solidFill>
                <a:latin typeface="Glacial Indifference Bold"/>
                <a:ea typeface="Glacial Indifference Bold"/>
                <a:cs typeface="Glacial Indifference Bold"/>
                <a:sym typeface="Glacial Indifference Bold"/>
              </a:rPr>
              <a:t>Targeted few</a:t>
            </a:r>
          </a:p>
          <a:p>
            <a:pPr algn="l">
              <a:lnSpc>
                <a:spcPts val="3350"/>
              </a:lnSpc>
            </a:pPr>
            <a:r>
              <a:rPr lang="en-US" sz="2393" dirty="0">
                <a:solidFill>
                  <a:srgbClr val="000000"/>
                </a:solidFill>
                <a:latin typeface="Glacial Indifference"/>
                <a:ea typeface="Glacial Indifference"/>
                <a:cs typeface="Glacial Indifference"/>
                <a:sym typeface="Glacial Indifference"/>
              </a:rPr>
              <a:t>Specialist Referral to LA, precision teaching, EHCP referral considered.</a:t>
            </a:r>
          </a:p>
        </p:txBody>
      </p:sp>
      <p:sp>
        <p:nvSpPr>
          <p:cNvPr id="24" name="TextBox 24"/>
          <p:cNvSpPr txBox="1"/>
          <p:nvPr/>
        </p:nvSpPr>
        <p:spPr>
          <a:xfrm>
            <a:off x="8014011" y="4916304"/>
            <a:ext cx="6036789" cy="1650901"/>
          </a:xfrm>
          <a:prstGeom prst="rect">
            <a:avLst/>
          </a:prstGeom>
        </p:spPr>
        <p:txBody>
          <a:bodyPr lIns="0" tIns="0" rIns="0" bIns="0" rtlCol="0" anchor="t">
            <a:spAutoFit/>
          </a:bodyPr>
          <a:lstStyle/>
          <a:p>
            <a:pPr algn="l">
              <a:lnSpc>
                <a:spcPts val="3770"/>
              </a:lnSpc>
            </a:pPr>
            <a:r>
              <a:rPr lang="en-US" sz="2693" b="1" dirty="0">
                <a:solidFill>
                  <a:srgbClr val="000000"/>
                </a:solidFill>
                <a:latin typeface="Glacial Indifference Bold"/>
                <a:ea typeface="Glacial Indifference Bold"/>
                <a:cs typeface="Glacial Indifference Bold"/>
                <a:sym typeface="Glacial Indifference Bold"/>
              </a:rPr>
              <a:t>Some</a:t>
            </a:r>
          </a:p>
          <a:p>
            <a:pPr algn="l">
              <a:lnSpc>
                <a:spcPts val="3070"/>
              </a:lnSpc>
            </a:pPr>
            <a:r>
              <a:rPr lang="en-US" sz="2193" dirty="0">
                <a:solidFill>
                  <a:srgbClr val="000000"/>
                </a:solidFill>
                <a:latin typeface="Glacial Indifference"/>
                <a:ea typeface="Glacial Indifference"/>
                <a:cs typeface="Glacial Indifference"/>
                <a:sym typeface="Glacial Indifference"/>
              </a:rPr>
              <a:t>Nessy, English and </a:t>
            </a:r>
            <a:r>
              <a:rPr lang="en-US" sz="2193" dirty="0" err="1">
                <a:solidFill>
                  <a:srgbClr val="000000"/>
                </a:solidFill>
                <a:latin typeface="Glacial Indifference"/>
                <a:ea typeface="Glacial Indifference"/>
                <a:cs typeface="Glacial Indifference"/>
                <a:sym typeface="Glacial Indifference"/>
              </a:rPr>
              <a:t>maths</a:t>
            </a:r>
            <a:r>
              <a:rPr lang="en-US" sz="2193" dirty="0">
                <a:solidFill>
                  <a:srgbClr val="000000"/>
                </a:solidFill>
                <a:latin typeface="Glacial Indifference"/>
                <a:ea typeface="Glacial Indifference"/>
                <a:cs typeface="Glacial Indifference"/>
                <a:sym typeface="Glacial Indifference"/>
              </a:rPr>
              <a:t> conferencing,  pre-teaching vocabulary, bespoke </a:t>
            </a:r>
            <a:r>
              <a:rPr lang="en-US" sz="2193" dirty="0" err="1">
                <a:solidFill>
                  <a:srgbClr val="000000"/>
                </a:solidFill>
                <a:latin typeface="Glacial Indifference"/>
                <a:ea typeface="Glacial Indifference"/>
                <a:cs typeface="Glacial Indifference"/>
                <a:sym typeface="Glacial Indifference"/>
              </a:rPr>
              <a:t>maths</a:t>
            </a:r>
            <a:r>
              <a:rPr lang="en-US" sz="2193" dirty="0">
                <a:solidFill>
                  <a:srgbClr val="000000"/>
                </a:solidFill>
                <a:latin typeface="Glacial Indifference"/>
                <a:ea typeface="Glacial Indifference"/>
                <a:cs typeface="Glacial Indifference"/>
                <a:sym typeface="Glacial Indifference"/>
              </a:rPr>
              <a:t> and English groups</a:t>
            </a:r>
          </a:p>
        </p:txBody>
      </p:sp>
      <p:sp>
        <p:nvSpPr>
          <p:cNvPr id="25" name="TextBox 25"/>
          <p:cNvSpPr txBox="1"/>
          <p:nvPr/>
        </p:nvSpPr>
        <p:spPr>
          <a:xfrm>
            <a:off x="8014011" y="7343057"/>
            <a:ext cx="6036789" cy="1949060"/>
          </a:xfrm>
          <a:prstGeom prst="rect">
            <a:avLst/>
          </a:prstGeom>
        </p:spPr>
        <p:txBody>
          <a:bodyPr lIns="0" tIns="0" rIns="0" bIns="0" rtlCol="0" anchor="t">
            <a:spAutoFit/>
          </a:bodyPr>
          <a:lstStyle/>
          <a:p>
            <a:pPr algn="l">
              <a:lnSpc>
                <a:spcPts val="3770"/>
              </a:lnSpc>
            </a:pPr>
            <a:r>
              <a:rPr lang="en-US" sz="2693" b="1" dirty="0">
                <a:solidFill>
                  <a:srgbClr val="000000"/>
                </a:solidFill>
                <a:latin typeface="Glacial Indifference Bold"/>
                <a:ea typeface="Glacial Indifference Bold"/>
                <a:cs typeface="Glacial Indifference Bold"/>
                <a:sym typeface="Glacial Indifference Bold"/>
              </a:rPr>
              <a:t>All</a:t>
            </a:r>
          </a:p>
          <a:p>
            <a:pPr algn="l">
              <a:lnSpc>
                <a:spcPts val="2930"/>
              </a:lnSpc>
            </a:pPr>
            <a:r>
              <a:rPr lang="en-US" sz="2093" dirty="0">
                <a:solidFill>
                  <a:srgbClr val="000000"/>
                </a:solidFill>
                <a:latin typeface="Glacial Indifference"/>
                <a:ea typeface="Glacial Indifference"/>
                <a:cs typeface="Glacial Indifference"/>
                <a:sym typeface="Glacial Indifference"/>
              </a:rPr>
              <a:t> Accelerated Reader, Mastering Number , streamed groups in Read, Write Inc phonics, and Read Write Inc Spellings, streamed reading comprehension, .whole class precision teaching.</a:t>
            </a:r>
          </a:p>
        </p:txBody>
      </p:sp>
      <p:sp>
        <p:nvSpPr>
          <p:cNvPr id="26" name="TextBox 26"/>
          <p:cNvSpPr txBox="1"/>
          <p:nvPr/>
        </p:nvSpPr>
        <p:spPr>
          <a:xfrm>
            <a:off x="1238625" y="1530039"/>
            <a:ext cx="12947550" cy="1220822"/>
          </a:xfrm>
          <a:prstGeom prst="rect">
            <a:avLst/>
          </a:prstGeom>
        </p:spPr>
        <p:txBody>
          <a:bodyPr lIns="0" tIns="0" rIns="0" bIns="0" rtlCol="0" anchor="t">
            <a:spAutoFit/>
          </a:bodyPr>
          <a:lstStyle/>
          <a:p>
            <a:pPr algn="l">
              <a:lnSpc>
                <a:spcPts val="9993"/>
              </a:lnSpc>
            </a:pPr>
            <a:r>
              <a:rPr lang="en-US" sz="7138" b="1">
                <a:solidFill>
                  <a:srgbClr val="000000"/>
                </a:solidFill>
                <a:latin typeface="Canva Sans Bold"/>
                <a:ea typeface="Canva Sans Bold"/>
                <a:cs typeface="Canva Sans Bold"/>
                <a:sym typeface="Canva Sans Bold"/>
              </a:rPr>
              <a:t>COGNITION AND LEARNING</a:t>
            </a:r>
          </a:p>
        </p:txBody>
      </p:sp>
      <p:sp>
        <p:nvSpPr>
          <p:cNvPr id="27" name="Freeform 27"/>
          <p:cNvSpPr/>
          <p:nvPr/>
        </p:nvSpPr>
        <p:spPr>
          <a:xfrm>
            <a:off x="7044263" y="3539822"/>
            <a:ext cx="515737" cy="644672"/>
          </a:xfrm>
          <a:custGeom>
            <a:avLst/>
            <a:gdLst/>
            <a:ahLst/>
            <a:cxnLst/>
            <a:rect l="l" t="t" r="r" b="b"/>
            <a:pathLst>
              <a:path w="515737" h="644672">
                <a:moveTo>
                  <a:pt x="0" y="0"/>
                </a:moveTo>
                <a:lnTo>
                  <a:pt x="515737" y="0"/>
                </a:lnTo>
                <a:lnTo>
                  <a:pt x="515737" y="644672"/>
                </a:lnTo>
                <a:lnTo>
                  <a:pt x="0" y="6446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7DB"/>
        </a:solidFill>
        <a:effectLst/>
      </p:bgPr>
    </p:bg>
    <p:spTree>
      <p:nvGrpSpPr>
        <p:cNvPr id="1" name=""/>
        <p:cNvGrpSpPr/>
        <p:nvPr/>
      </p:nvGrpSpPr>
      <p:grpSpPr>
        <a:xfrm>
          <a:off x="0" y="0"/>
          <a:ext cx="0" cy="0"/>
          <a:chOff x="0" y="0"/>
          <a:chExt cx="0" cy="0"/>
        </a:xfrm>
      </p:grpSpPr>
      <p:grpSp>
        <p:nvGrpSpPr>
          <p:cNvPr id="2" name="Group 2"/>
          <p:cNvGrpSpPr/>
          <p:nvPr/>
        </p:nvGrpSpPr>
        <p:grpSpPr>
          <a:xfrm>
            <a:off x="671975" y="747494"/>
            <a:ext cx="14080851" cy="9501812"/>
            <a:chOff x="0" y="0"/>
            <a:chExt cx="3568062" cy="2407742"/>
          </a:xfrm>
        </p:grpSpPr>
        <p:sp>
          <p:nvSpPr>
            <p:cNvPr id="3" name="Freeform 3"/>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p:cNvGrpSpPr/>
          <p:nvPr/>
        </p:nvGrpSpPr>
        <p:grpSpPr>
          <a:xfrm>
            <a:off x="519575" y="595094"/>
            <a:ext cx="14080851" cy="9501812"/>
            <a:chOff x="0" y="0"/>
            <a:chExt cx="3568062" cy="2407742"/>
          </a:xfrm>
        </p:grpSpPr>
        <p:sp>
          <p:nvSpPr>
            <p:cNvPr id="6" name="Freeform 6"/>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a:p>
          </p:txBody>
        </p:sp>
        <p:sp>
          <p:nvSpPr>
            <p:cNvPr id="7" name="TextBox 7"/>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p:cNvGrpSpPr/>
          <p:nvPr/>
        </p:nvGrpSpPr>
        <p:grpSpPr>
          <a:xfrm>
            <a:off x="7979961" y="2279354"/>
            <a:ext cx="6036789" cy="2694102"/>
            <a:chOff x="0" y="0"/>
            <a:chExt cx="1590334" cy="585521"/>
          </a:xfrm>
        </p:grpSpPr>
        <p:sp>
          <p:nvSpPr>
            <p:cNvPr id="9" name="Freeform 9"/>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FE7DB"/>
            </a:solidFill>
          </p:spPr>
          <p:txBody>
            <a:bodyPr/>
            <a:lstStyle/>
            <a:p>
              <a:endParaRPr lang="en-GB"/>
            </a:p>
          </p:txBody>
        </p:sp>
        <p:sp>
          <p:nvSpPr>
            <p:cNvPr id="10" name="TextBox 10"/>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1" name="Freeform 11"/>
          <p:cNvSpPr/>
          <p:nvPr/>
        </p:nvSpPr>
        <p:spPr>
          <a:xfrm>
            <a:off x="1069200" y="3256821"/>
            <a:ext cx="6446561" cy="6365979"/>
          </a:xfrm>
          <a:custGeom>
            <a:avLst/>
            <a:gdLst/>
            <a:ahLst/>
            <a:cxnLst/>
            <a:rect l="l" t="t" r="r" b="b"/>
            <a:pathLst>
              <a:path w="6446561" h="6365979">
                <a:moveTo>
                  <a:pt x="0" y="0"/>
                </a:moveTo>
                <a:lnTo>
                  <a:pt x="6446561" y="0"/>
                </a:lnTo>
                <a:lnTo>
                  <a:pt x="6446561" y="6365979"/>
                </a:lnTo>
                <a:lnTo>
                  <a:pt x="0" y="6365979"/>
                </a:lnTo>
                <a:lnTo>
                  <a:pt x="0" y="0"/>
                </a:lnTo>
                <a:close/>
              </a:path>
            </a:pathLst>
          </a:custGeom>
          <a:blipFill>
            <a:blip r:embed="rId2"/>
            <a:stretch>
              <a:fillRect/>
            </a:stretch>
          </a:blipFill>
        </p:spPr>
        <p:txBody>
          <a:bodyPr/>
          <a:lstStyle/>
          <a:p>
            <a:endParaRPr lang="en-GB"/>
          </a:p>
        </p:txBody>
      </p:sp>
      <p:grpSp>
        <p:nvGrpSpPr>
          <p:cNvPr id="12" name="Group 12"/>
          <p:cNvGrpSpPr/>
          <p:nvPr/>
        </p:nvGrpSpPr>
        <p:grpSpPr>
          <a:xfrm>
            <a:off x="7979961" y="5076833"/>
            <a:ext cx="6036789" cy="2222593"/>
            <a:chOff x="0" y="0"/>
            <a:chExt cx="1590334" cy="585521"/>
          </a:xfrm>
        </p:grpSpPr>
        <p:sp>
          <p:nvSpPr>
            <p:cNvPr id="13" name="Freeform 13"/>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3CBA7"/>
            </a:solidFill>
          </p:spPr>
          <p:txBody>
            <a:bodyPr/>
            <a:lstStyle/>
            <a:p>
              <a:endParaRPr lang="en-GB"/>
            </a:p>
          </p:txBody>
        </p:sp>
        <p:sp>
          <p:nvSpPr>
            <p:cNvPr id="14" name="TextBox 14"/>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p:cNvGrpSpPr/>
          <p:nvPr/>
        </p:nvGrpSpPr>
        <p:grpSpPr>
          <a:xfrm>
            <a:off x="7996985" y="7381212"/>
            <a:ext cx="6036789" cy="2425876"/>
            <a:chOff x="0" y="0"/>
            <a:chExt cx="1590334" cy="585521"/>
          </a:xfrm>
        </p:grpSpPr>
        <p:sp>
          <p:nvSpPr>
            <p:cNvPr id="16" name="Freeform 16"/>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499971"/>
            </a:solidFill>
          </p:spPr>
          <p:txBody>
            <a:bodyPr/>
            <a:lstStyle/>
            <a:p>
              <a:endParaRPr lang="en-GB"/>
            </a:p>
          </p:txBody>
        </p:sp>
        <p:sp>
          <p:nvSpPr>
            <p:cNvPr id="17" name="TextBox 17"/>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p:cNvSpPr/>
          <p:nvPr/>
        </p:nvSpPr>
        <p:spPr>
          <a:xfrm>
            <a:off x="7165676" y="7708554"/>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19" name="Freeform 19"/>
          <p:cNvSpPr/>
          <p:nvPr/>
        </p:nvSpPr>
        <p:spPr>
          <a:xfrm>
            <a:off x="6991656" y="5436484"/>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5"/>
            <a:stretch>
              <a:fillRect/>
            </a:stretch>
          </a:blipFill>
        </p:spPr>
        <p:txBody>
          <a:bodyPr/>
          <a:lstStyle/>
          <a:p>
            <a:endParaRPr lang="en-GB"/>
          </a:p>
        </p:txBody>
      </p:sp>
      <p:sp>
        <p:nvSpPr>
          <p:cNvPr id="20" name="TextBox 20"/>
          <p:cNvSpPr txBox="1"/>
          <p:nvPr/>
        </p:nvSpPr>
        <p:spPr>
          <a:xfrm>
            <a:off x="4508500" y="3625701"/>
            <a:ext cx="2442287" cy="553998"/>
          </a:xfrm>
          <a:prstGeom prst="rect">
            <a:avLst/>
          </a:prstGeom>
        </p:spPr>
        <p:txBody>
          <a:bodyPr wrap="square" lIns="0" tIns="0" rIns="0" bIns="0" rtlCol="0" anchor="t">
            <a:spAutoFit/>
          </a:bodyPr>
          <a:lstStyle/>
          <a:p>
            <a:r>
              <a:rPr lang="en-US" dirty="0">
                <a:solidFill>
                  <a:srgbClr val="000000"/>
                </a:solidFill>
                <a:latin typeface="Tenorite" panose="00000500000000000000" pitchFamily="2" charset="0"/>
                <a:ea typeface="Canva Sans"/>
                <a:cs typeface="Canva Sans"/>
                <a:sym typeface="Canva Sans"/>
              </a:rPr>
              <a:t>Specialist/individual support</a:t>
            </a:r>
          </a:p>
        </p:txBody>
      </p:sp>
      <p:sp>
        <p:nvSpPr>
          <p:cNvPr id="21" name="TextBox 21"/>
          <p:cNvSpPr txBox="1"/>
          <p:nvPr/>
        </p:nvSpPr>
        <p:spPr>
          <a:xfrm>
            <a:off x="5030899" y="5515390"/>
            <a:ext cx="2013364" cy="1130309"/>
          </a:xfrm>
          <a:prstGeom prst="rect">
            <a:avLst/>
          </a:prstGeom>
        </p:spPr>
        <p:txBody>
          <a:bodyPr wrap="square" lIns="0" tIns="0" rIns="0" bIns="0" rtlCol="0" anchor="t">
            <a:spAutoFit/>
          </a:bodyPr>
          <a:lstStyle/>
          <a:p>
            <a:r>
              <a:rPr lang="en-US" dirty="0">
                <a:solidFill>
                  <a:srgbClr val="000000"/>
                </a:solidFill>
                <a:latin typeface="Tenorite" panose="00000500000000000000" pitchFamily="2" charset="0"/>
                <a:ea typeface="Canva Sans"/>
                <a:cs typeface="Canva Sans"/>
                <a:sym typeface="Canva Sans"/>
              </a:rPr>
              <a:t>Additional/targeted support</a:t>
            </a:r>
          </a:p>
          <a:p>
            <a:pPr algn="r">
              <a:lnSpc>
                <a:spcPts val="4847"/>
              </a:lnSpc>
            </a:pPr>
            <a:endParaRPr lang="en-US" sz="3462" dirty="0">
              <a:solidFill>
                <a:srgbClr val="000000"/>
              </a:solidFill>
              <a:latin typeface="Canva Sans"/>
              <a:ea typeface="Canva Sans"/>
              <a:cs typeface="Canva Sans"/>
              <a:sym typeface="Canva Sans"/>
            </a:endParaRPr>
          </a:p>
        </p:txBody>
      </p:sp>
      <p:sp>
        <p:nvSpPr>
          <p:cNvPr id="22" name="TextBox 22"/>
          <p:cNvSpPr txBox="1"/>
          <p:nvPr/>
        </p:nvSpPr>
        <p:spPr>
          <a:xfrm>
            <a:off x="5503656" y="7753891"/>
            <a:ext cx="1798475" cy="553998"/>
          </a:xfrm>
          <a:prstGeom prst="rect">
            <a:avLst/>
          </a:prstGeom>
        </p:spPr>
        <p:txBody>
          <a:bodyPr lIns="0" tIns="0" rIns="0" bIns="0" rtlCol="0" anchor="t">
            <a:spAutoFit/>
          </a:bodyPr>
          <a:lstStyle/>
          <a:p>
            <a:r>
              <a:rPr lang="en-US" dirty="0">
                <a:solidFill>
                  <a:srgbClr val="000000"/>
                </a:solidFill>
                <a:latin typeface="Tenorite" panose="00000500000000000000" pitchFamily="2" charset="0"/>
                <a:ea typeface="Canva Sans"/>
                <a:cs typeface="Canva Sans"/>
                <a:sym typeface="Canva Sans"/>
              </a:rPr>
              <a:t>Universal/whole school support</a:t>
            </a:r>
          </a:p>
        </p:txBody>
      </p:sp>
      <p:sp>
        <p:nvSpPr>
          <p:cNvPr id="23" name="TextBox 23"/>
          <p:cNvSpPr txBox="1"/>
          <p:nvPr/>
        </p:nvSpPr>
        <p:spPr>
          <a:xfrm>
            <a:off x="7996985" y="2424546"/>
            <a:ext cx="6002739" cy="2462213"/>
          </a:xfrm>
          <a:prstGeom prst="rect">
            <a:avLst/>
          </a:prstGeom>
        </p:spPr>
        <p:txBody>
          <a:bodyPr lIns="0" tIns="0" rIns="0" bIns="0" rtlCol="0" anchor="t">
            <a:spAutoFit/>
          </a:bodyPr>
          <a:lstStyle/>
          <a:p>
            <a:pPr lvl="0" algn="ctr"/>
            <a:r>
              <a:rPr lang="en-GB" sz="1600" dirty="0">
                <a:latin typeface="Tenorite" panose="00000500000000000000" pitchFamily="2" charset="0"/>
              </a:rPr>
              <a:t>Individual support responds to the views of the pupil.</a:t>
            </a:r>
          </a:p>
          <a:p>
            <a:pPr lvl="0" algn="ctr"/>
            <a:r>
              <a:rPr lang="en-GB" sz="1600" dirty="0">
                <a:latin typeface="Tenorite" panose="00000500000000000000" pitchFamily="2" charset="0"/>
              </a:rPr>
              <a:t>Pupil’s views are an integral part of TAC meetings and SEND reviews.</a:t>
            </a:r>
          </a:p>
          <a:p>
            <a:pPr lvl="0" algn="ctr"/>
            <a:r>
              <a:rPr lang="en-GB" sz="1600" dirty="0">
                <a:latin typeface="Tenorite" panose="00000500000000000000" pitchFamily="2" charset="0"/>
              </a:rPr>
              <a:t>Documentation is presented in a child friendly format.</a:t>
            </a:r>
          </a:p>
          <a:p>
            <a:pPr lvl="0" algn="ctr"/>
            <a:r>
              <a:rPr lang="en-GB" sz="1600" dirty="0">
                <a:latin typeface="Tenorite" panose="00000500000000000000" pitchFamily="2" charset="0"/>
              </a:rPr>
              <a:t>Pupils are invited into review meetings where they are encouraged to share their views. Pupil contributions are made verbally, written by the pupil or dictated to an adult. </a:t>
            </a:r>
          </a:p>
          <a:p>
            <a:pPr lvl="0" algn="ctr"/>
            <a:r>
              <a:rPr lang="en-GB" sz="1600" dirty="0">
                <a:latin typeface="Tenorite" panose="00000500000000000000" pitchFamily="2" charset="0"/>
              </a:rPr>
              <a:t>Meet and greet/Time to talk at start and end of day for children struggling with transitions.</a:t>
            </a:r>
          </a:p>
          <a:p>
            <a:pPr algn="ctr"/>
            <a:r>
              <a:rPr lang="en-GB" sz="1600" dirty="0">
                <a:latin typeface="Tenorite" panose="00000500000000000000" pitchFamily="2" charset="0"/>
              </a:rPr>
              <a:t>NHS Emotional Mental Health Practitioner is available.</a:t>
            </a:r>
            <a:endParaRPr lang="en-US" sz="1600" dirty="0">
              <a:solidFill>
                <a:srgbClr val="000000"/>
              </a:solidFill>
              <a:latin typeface="Tenorite" panose="00000500000000000000" pitchFamily="2" charset="0"/>
              <a:ea typeface="Glacial Indifference"/>
              <a:cs typeface="Glacial Indifference"/>
              <a:sym typeface="Glacial Indifference"/>
            </a:endParaRPr>
          </a:p>
        </p:txBody>
      </p:sp>
      <p:sp>
        <p:nvSpPr>
          <p:cNvPr id="24" name="TextBox 24"/>
          <p:cNvSpPr txBox="1"/>
          <p:nvPr/>
        </p:nvSpPr>
        <p:spPr>
          <a:xfrm>
            <a:off x="7996985" y="5191677"/>
            <a:ext cx="5863679" cy="1661993"/>
          </a:xfrm>
          <a:prstGeom prst="rect">
            <a:avLst/>
          </a:prstGeom>
        </p:spPr>
        <p:txBody>
          <a:bodyPr lIns="0" tIns="0" rIns="0" bIns="0" rtlCol="0" anchor="t">
            <a:spAutoFit/>
          </a:bodyPr>
          <a:lstStyle/>
          <a:p>
            <a:pPr lvl="0" algn="ctr"/>
            <a:r>
              <a:rPr lang="en-GB" dirty="0">
                <a:latin typeface="Tenorite" panose="00000500000000000000" pitchFamily="2" charset="0"/>
              </a:rPr>
              <a:t>The voices of children with SEND are included and valued.</a:t>
            </a:r>
          </a:p>
          <a:p>
            <a:pPr lvl="0" algn="ctr"/>
            <a:endParaRPr lang="en-GB" dirty="0">
              <a:latin typeface="Tenorite" panose="00000500000000000000" pitchFamily="2" charset="0"/>
            </a:endParaRPr>
          </a:p>
          <a:p>
            <a:pPr lvl="0" algn="ctr"/>
            <a:r>
              <a:rPr lang="en-GB" dirty="0">
                <a:latin typeface="Tenorite" panose="00000500000000000000" pitchFamily="2" charset="0"/>
              </a:rPr>
              <a:t>Small group work for those pupils who need help with anxieties or worries </a:t>
            </a:r>
            <a:r>
              <a:rPr lang="en-GB" dirty="0" err="1">
                <a:latin typeface="Tenorite" panose="00000500000000000000" pitchFamily="2" charset="0"/>
              </a:rPr>
              <a:t>eg</a:t>
            </a:r>
            <a:r>
              <a:rPr lang="en-GB">
                <a:latin typeface="Tenorite" panose="00000500000000000000" pitchFamily="2" charset="0"/>
              </a:rPr>
              <a:t>  friendship </a:t>
            </a:r>
            <a:r>
              <a:rPr lang="en-GB" dirty="0">
                <a:latin typeface="Tenorite" panose="00000500000000000000" pitchFamily="2" charset="0"/>
              </a:rPr>
              <a:t>groups.</a:t>
            </a:r>
          </a:p>
          <a:p>
            <a:pPr algn="ctr"/>
            <a:r>
              <a:rPr lang="en-GB" dirty="0">
                <a:latin typeface="Tenorite" panose="00000500000000000000" pitchFamily="2" charset="0"/>
              </a:rPr>
              <a:t>During APDR meetings children are listened to and their views are included on APDRs.</a:t>
            </a:r>
            <a:endParaRPr lang="en-US" sz="2393" dirty="0">
              <a:solidFill>
                <a:srgbClr val="000000"/>
              </a:solidFill>
              <a:latin typeface="Tenorite" panose="00000500000000000000" pitchFamily="2" charset="0"/>
              <a:ea typeface="Glacial Indifference"/>
              <a:cs typeface="Glacial Indifference"/>
              <a:sym typeface="Glacial Indifference"/>
            </a:endParaRPr>
          </a:p>
        </p:txBody>
      </p:sp>
      <p:sp>
        <p:nvSpPr>
          <p:cNvPr id="25" name="TextBox 25"/>
          <p:cNvSpPr txBox="1"/>
          <p:nvPr/>
        </p:nvSpPr>
        <p:spPr>
          <a:xfrm>
            <a:off x="8028495" y="7509058"/>
            <a:ext cx="6002739" cy="1969770"/>
          </a:xfrm>
          <a:prstGeom prst="rect">
            <a:avLst/>
          </a:prstGeom>
        </p:spPr>
        <p:txBody>
          <a:bodyPr lIns="0" tIns="0" rIns="0" bIns="0" rtlCol="0" anchor="t">
            <a:spAutoFit/>
          </a:bodyPr>
          <a:lstStyle/>
          <a:p>
            <a:pPr lvl="0" algn="ctr"/>
            <a:r>
              <a:rPr lang="en-GB" sz="1600" dirty="0">
                <a:latin typeface="Tenorite" panose="00000500000000000000" pitchFamily="2" charset="0"/>
              </a:rPr>
              <a:t>The views and opinions of all pupils are valued. </a:t>
            </a:r>
          </a:p>
          <a:p>
            <a:pPr lvl="0" algn="ctr"/>
            <a:r>
              <a:rPr lang="en-GB" sz="1600" dirty="0">
                <a:latin typeface="Tenorite" panose="00000500000000000000" pitchFamily="2" charset="0"/>
              </a:rPr>
              <a:t>Pupil voice is heard through School Council..</a:t>
            </a:r>
          </a:p>
          <a:p>
            <a:pPr lvl="0" algn="ctr"/>
            <a:r>
              <a:rPr lang="en-GB" sz="1600" dirty="0">
                <a:latin typeface="Tenorite" panose="00000500000000000000" pitchFamily="2" charset="0"/>
              </a:rPr>
              <a:t>Small groups provide opportunity for regular conversation e.g. in regular PSHE activities.</a:t>
            </a:r>
          </a:p>
          <a:p>
            <a:pPr lvl="0" algn="ctr"/>
            <a:r>
              <a:rPr lang="en-GB" sz="1600" dirty="0">
                <a:latin typeface="Tenorite" panose="00000500000000000000" pitchFamily="2" charset="0"/>
              </a:rPr>
              <a:t>All pupils know who they can speak to if they have worries or concerns and we help them to identify an adult that they would approach to help them. </a:t>
            </a:r>
          </a:p>
          <a:p>
            <a:pPr algn="ctr"/>
            <a:r>
              <a:rPr lang="en-GB" sz="1600" dirty="0">
                <a:latin typeface="Tenorite" panose="00000500000000000000" pitchFamily="2" charset="0"/>
              </a:rPr>
              <a:t>accessible SEN information report on website.</a:t>
            </a:r>
            <a:endParaRPr lang="en-US" sz="1600" dirty="0">
              <a:solidFill>
                <a:srgbClr val="000000"/>
              </a:solidFill>
              <a:latin typeface="Tenorite" panose="00000500000000000000" pitchFamily="2" charset="0"/>
              <a:ea typeface="Glacial Indifference"/>
              <a:cs typeface="Glacial Indifference"/>
              <a:sym typeface="Glacial Indifference"/>
            </a:endParaRPr>
          </a:p>
        </p:txBody>
      </p:sp>
      <p:sp>
        <p:nvSpPr>
          <p:cNvPr id="26" name="TextBox 26"/>
          <p:cNvSpPr txBox="1"/>
          <p:nvPr/>
        </p:nvSpPr>
        <p:spPr>
          <a:xfrm>
            <a:off x="1069200" y="1531994"/>
            <a:ext cx="12947550" cy="892552"/>
          </a:xfrm>
          <a:prstGeom prst="rect">
            <a:avLst/>
          </a:prstGeom>
        </p:spPr>
        <p:txBody>
          <a:bodyPr lIns="0" tIns="0" rIns="0" bIns="0" rtlCol="0" anchor="t">
            <a:spAutoFit/>
          </a:bodyPr>
          <a:lstStyle/>
          <a:p>
            <a:pPr lvl="0"/>
            <a:r>
              <a:rPr lang="en-GB" sz="4000" b="1" dirty="0">
                <a:latin typeface="Tenorite" panose="00000500000000000000" pitchFamily="2" charset="0"/>
                <a:ea typeface="Tahoma" panose="020B0604030504040204" pitchFamily="34" charset="0"/>
                <a:cs typeface="Tahoma" panose="020B0604030504040204" pitchFamily="34" charset="0"/>
              </a:rPr>
              <a:t>Listening to and responding to children and young people</a:t>
            </a:r>
            <a:endParaRPr lang="en-GB" sz="4000" dirty="0">
              <a:latin typeface="Tenorite" panose="00000500000000000000" pitchFamily="2" charset="0"/>
              <a:ea typeface="Tahoma" panose="020B0604030504040204" pitchFamily="34" charset="0"/>
              <a:cs typeface="Tahoma" panose="020B0604030504040204" pitchFamily="34" charset="0"/>
            </a:endParaRPr>
          </a:p>
          <a:p>
            <a:r>
              <a:rPr lang="en-GB" b="1" dirty="0"/>
              <a:t> </a:t>
            </a:r>
            <a:endParaRPr lang="en-GB" dirty="0"/>
          </a:p>
        </p:txBody>
      </p:sp>
      <p:sp>
        <p:nvSpPr>
          <p:cNvPr id="27" name="Freeform 27"/>
          <p:cNvSpPr/>
          <p:nvPr/>
        </p:nvSpPr>
        <p:spPr>
          <a:xfrm>
            <a:off x="7044263" y="3564073"/>
            <a:ext cx="515737" cy="644672"/>
          </a:xfrm>
          <a:custGeom>
            <a:avLst/>
            <a:gdLst/>
            <a:ahLst/>
            <a:cxnLst/>
            <a:rect l="l" t="t" r="r" b="b"/>
            <a:pathLst>
              <a:path w="515737" h="644672">
                <a:moveTo>
                  <a:pt x="0" y="0"/>
                </a:moveTo>
                <a:lnTo>
                  <a:pt x="515737" y="0"/>
                </a:lnTo>
                <a:lnTo>
                  <a:pt x="515737" y="644671"/>
                </a:lnTo>
                <a:lnTo>
                  <a:pt x="0" y="644671"/>
                </a:lnTo>
                <a:lnTo>
                  <a:pt x="0" y="0"/>
                </a:lnTo>
                <a:close/>
              </a:path>
            </a:pathLst>
          </a:custGeom>
          <a:blipFill>
            <a:blip r:embed="rId6"/>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7DB"/>
        </a:solidFill>
        <a:effectLst/>
      </p:bgPr>
    </p:bg>
    <p:spTree>
      <p:nvGrpSpPr>
        <p:cNvPr id="1" name="">
          <a:extLst>
            <a:ext uri="{FF2B5EF4-FFF2-40B4-BE49-F238E27FC236}">
              <a16:creationId xmlns:a16="http://schemas.microsoft.com/office/drawing/2014/main" id="{9F3B492B-D045-A0D0-764F-6CF893271A2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A5BB4BA-FBA3-114D-02E2-1C10844D6CB2}"/>
              </a:ext>
            </a:extLst>
          </p:cNvPr>
          <p:cNvGrpSpPr/>
          <p:nvPr/>
        </p:nvGrpSpPr>
        <p:grpSpPr>
          <a:xfrm>
            <a:off x="839018" y="850900"/>
            <a:ext cx="14080851" cy="9501812"/>
            <a:chOff x="0" y="0"/>
            <a:chExt cx="3568062" cy="2407742"/>
          </a:xfrm>
        </p:grpSpPr>
        <p:sp>
          <p:nvSpPr>
            <p:cNvPr id="3" name="Freeform 3">
              <a:extLst>
                <a:ext uri="{FF2B5EF4-FFF2-40B4-BE49-F238E27FC236}">
                  <a16:creationId xmlns:a16="http://schemas.microsoft.com/office/drawing/2014/main" id="{E5C8A5A4-C590-7348-B7B9-EB2A78DAFE28}"/>
                </a:ext>
              </a:extLst>
            </p:cNvPr>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a:extLst>
                <a:ext uri="{FF2B5EF4-FFF2-40B4-BE49-F238E27FC236}">
                  <a16:creationId xmlns:a16="http://schemas.microsoft.com/office/drawing/2014/main" id="{1B0F0EBB-47D5-329D-8496-B5D49DA13F80}"/>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a:extLst>
              <a:ext uri="{FF2B5EF4-FFF2-40B4-BE49-F238E27FC236}">
                <a16:creationId xmlns:a16="http://schemas.microsoft.com/office/drawing/2014/main" id="{521377EC-C088-4F56-98AD-ABC63C01A208}"/>
              </a:ext>
            </a:extLst>
          </p:cNvPr>
          <p:cNvGrpSpPr/>
          <p:nvPr/>
        </p:nvGrpSpPr>
        <p:grpSpPr>
          <a:xfrm>
            <a:off x="408687" y="700544"/>
            <a:ext cx="14295626" cy="9501812"/>
            <a:chOff x="0" y="0"/>
            <a:chExt cx="3568062" cy="2407742"/>
          </a:xfrm>
        </p:grpSpPr>
        <p:sp>
          <p:nvSpPr>
            <p:cNvPr id="6" name="Freeform 6">
              <a:extLst>
                <a:ext uri="{FF2B5EF4-FFF2-40B4-BE49-F238E27FC236}">
                  <a16:creationId xmlns:a16="http://schemas.microsoft.com/office/drawing/2014/main" id="{8BB08951-9FEC-4373-ACC3-F4FA1DC3D78A}"/>
                </a:ext>
              </a:extLst>
            </p:cNvPr>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dirty="0"/>
            </a:p>
          </p:txBody>
        </p:sp>
        <p:sp>
          <p:nvSpPr>
            <p:cNvPr id="7" name="TextBox 7">
              <a:extLst>
                <a:ext uri="{FF2B5EF4-FFF2-40B4-BE49-F238E27FC236}">
                  <a16:creationId xmlns:a16="http://schemas.microsoft.com/office/drawing/2014/main" id="{84CC4F9E-F6F4-8B84-9DC0-9A19270D31C3}"/>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a:extLst>
              <a:ext uri="{FF2B5EF4-FFF2-40B4-BE49-F238E27FC236}">
                <a16:creationId xmlns:a16="http://schemas.microsoft.com/office/drawing/2014/main" id="{511B1BA4-A7D9-89E7-7971-2F928F76D6C5}"/>
              </a:ext>
            </a:extLst>
          </p:cNvPr>
          <p:cNvGrpSpPr/>
          <p:nvPr/>
        </p:nvGrpSpPr>
        <p:grpSpPr>
          <a:xfrm>
            <a:off x="1507179" y="2279354"/>
            <a:ext cx="12509572" cy="2694102"/>
            <a:chOff x="0" y="0"/>
            <a:chExt cx="1590334" cy="585521"/>
          </a:xfrm>
        </p:grpSpPr>
        <p:sp>
          <p:nvSpPr>
            <p:cNvPr id="9" name="Freeform 9">
              <a:extLst>
                <a:ext uri="{FF2B5EF4-FFF2-40B4-BE49-F238E27FC236}">
                  <a16:creationId xmlns:a16="http://schemas.microsoft.com/office/drawing/2014/main" id="{DA985C5E-2FA7-2A12-DE4B-4FA7A9052E86}"/>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FE7DB"/>
            </a:solidFill>
          </p:spPr>
          <p:txBody>
            <a:bodyPr/>
            <a:lstStyle/>
            <a:p>
              <a:endParaRPr lang="en-GB"/>
            </a:p>
          </p:txBody>
        </p:sp>
        <p:sp>
          <p:nvSpPr>
            <p:cNvPr id="10" name="TextBox 10">
              <a:extLst>
                <a:ext uri="{FF2B5EF4-FFF2-40B4-BE49-F238E27FC236}">
                  <a16:creationId xmlns:a16="http://schemas.microsoft.com/office/drawing/2014/main" id="{F0301616-E01A-80A0-5A43-F85218624D40}"/>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2" name="Group 12">
            <a:extLst>
              <a:ext uri="{FF2B5EF4-FFF2-40B4-BE49-F238E27FC236}">
                <a16:creationId xmlns:a16="http://schemas.microsoft.com/office/drawing/2014/main" id="{2EF739CB-7060-A9DA-AA86-899385DA8500}"/>
              </a:ext>
            </a:extLst>
          </p:cNvPr>
          <p:cNvGrpSpPr/>
          <p:nvPr/>
        </p:nvGrpSpPr>
        <p:grpSpPr>
          <a:xfrm>
            <a:off x="1494365" y="5076833"/>
            <a:ext cx="12522385" cy="2222593"/>
            <a:chOff x="0" y="0"/>
            <a:chExt cx="1590334" cy="585521"/>
          </a:xfrm>
        </p:grpSpPr>
        <p:sp>
          <p:nvSpPr>
            <p:cNvPr id="13" name="Freeform 13">
              <a:extLst>
                <a:ext uri="{FF2B5EF4-FFF2-40B4-BE49-F238E27FC236}">
                  <a16:creationId xmlns:a16="http://schemas.microsoft.com/office/drawing/2014/main" id="{12333223-73FC-CD44-D040-1669E6C9E7C3}"/>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3CBA7"/>
            </a:solidFill>
          </p:spPr>
          <p:txBody>
            <a:bodyPr/>
            <a:lstStyle/>
            <a:p>
              <a:endParaRPr lang="en-GB"/>
            </a:p>
          </p:txBody>
        </p:sp>
        <p:sp>
          <p:nvSpPr>
            <p:cNvPr id="14" name="TextBox 14">
              <a:extLst>
                <a:ext uri="{FF2B5EF4-FFF2-40B4-BE49-F238E27FC236}">
                  <a16:creationId xmlns:a16="http://schemas.microsoft.com/office/drawing/2014/main" id="{301CE0C7-8844-EF73-11A4-F837D93584A1}"/>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a:extLst>
              <a:ext uri="{FF2B5EF4-FFF2-40B4-BE49-F238E27FC236}">
                <a16:creationId xmlns:a16="http://schemas.microsoft.com/office/drawing/2014/main" id="{4F2A9892-8792-D7D7-89DD-F3D2EE5AC974}"/>
              </a:ext>
            </a:extLst>
          </p:cNvPr>
          <p:cNvGrpSpPr/>
          <p:nvPr/>
        </p:nvGrpSpPr>
        <p:grpSpPr>
          <a:xfrm>
            <a:off x="1466425" y="7381212"/>
            <a:ext cx="12567349" cy="2694102"/>
            <a:chOff x="0" y="0"/>
            <a:chExt cx="1590334" cy="585521"/>
          </a:xfrm>
        </p:grpSpPr>
        <p:sp>
          <p:nvSpPr>
            <p:cNvPr id="16" name="Freeform 16">
              <a:extLst>
                <a:ext uri="{FF2B5EF4-FFF2-40B4-BE49-F238E27FC236}">
                  <a16:creationId xmlns:a16="http://schemas.microsoft.com/office/drawing/2014/main" id="{622D3953-51C0-B54C-4C6C-A75B88180CEE}"/>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499971"/>
            </a:solidFill>
          </p:spPr>
          <p:txBody>
            <a:bodyPr/>
            <a:lstStyle/>
            <a:p>
              <a:endParaRPr lang="en-GB"/>
            </a:p>
          </p:txBody>
        </p:sp>
        <p:sp>
          <p:nvSpPr>
            <p:cNvPr id="17" name="TextBox 17">
              <a:extLst>
                <a:ext uri="{FF2B5EF4-FFF2-40B4-BE49-F238E27FC236}">
                  <a16:creationId xmlns:a16="http://schemas.microsoft.com/office/drawing/2014/main" id="{F80789E9-C35C-54EA-6341-1D6C4CB3D51B}"/>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a:extLst>
              <a:ext uri="{FF2B5EF4-FFF2-40B4-BE49-F238E27FC236}">
                <a16:creationId xmlns:a16="http://schemas.microsoft.com/office/drawing/2014/main" id="{10E9CADE-6834-F226-7E47-54F492053DA1}"/>
              </a:ext>
            </a:extLst>
          </p:cNvPr>
          <p:cNvSpPr/>
          <p:nvPr/>
        </p:nvSpPr>
        <p:spPr>
          <a:xfrm>
            <a:off x="872038" y="7870619"/>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9" name="Freeform 19">
            <a:extLst>
              <a:ext uri="{FF2B5EF4-FFF2-40B4-BE49-F238E27FC236}">
                <a16:creationId xmlns:a16="http://schemas.microsoft.com/office/drawing/2014/main" id="{470E1A25-D376-3BA9-82D5-23AD3D0F21F4}"/>
              </a:ext>
            </a:extLst>
          </p:cNvPr>
          <p:cNvSpPr/>
          <p:nvPr/>
        </p:nvSpPr>
        <p:spPr>
          <a:xfrm>
            <a:off x="807147" y="5517112"/>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6" name="TextBox 26">
            <a:extLst>
              <a:ext uri="{FF2B5EF4-FFF2-40B4-BE49-F238E27FC236}">
                <a16:creationId xmlns:a16="http://schemas.microsoft.com/office/drawing/2014/main" id="{A2D2D4C8-677B-A1A7-4F5B-6B9E38836599}"/>
              </a:ext>
            </a:extLst>
          </p:cNvPr>
          <p:cNvSpPr txBox="1"/>
          <p:nvPr/>
        </p:nvSpPr>
        <p:spPr>
          <a:xfrm>
            <a:off x="1069200" y="1531994"/>
            <a:ext cx="12947550" cy="954107"/>
          </a:xfrm>
          <a:prstGeom prst="rect">
            <a:avLst/>
          </a:prstGeom>
        </p:spPr>
        <p:txBody>
          <a:bodyPr lIns="0" tIns="0" rIns="0" bIns="0" rtlCol="0" anchor="t">
            <a:spAutoFit/>
          </a:bodyPr>
          <a:lstStyle/>
          <a:p>
            <a:pPr lvl="0"/>
            <a:r>
              <a:rPr lang="en-GB" sz="4400" b="1" dirty="0">
                <a:latin typeface="Tenorite" panose="00000500000000000000" pitchFamily="2" charset="0"/>
              </a:rPr>
              <a:t>Partnership with parents and carers</a:t>
            </a:r>
            <a:endParaRPr lang="en-GB" sz="4400" dirty="0">
              <a:latin typeface="Tenorite" panose="00000500000000000000" pitchFamily="2" charset="0"/>
            </a:endParaRPr>
          </a:p>
          <a:p>
            <a:r>
              <a:rPr lang="en-GB" b="1" dirty="0"/>
              <a:t> </a:t>
            </a:r>
            <a:endParaRPr lang="en-GB" dirty="0"/>
          </a:p>
        </p:txBody>
      </p:sp>
      <p:sp>
        <p:nvSpPr>
          <p:cNvPr id="27" name="Freeform 27">
            <a:extLst>
              <a:ext uri="{FF2B5EF4-FFF2-40B4-BE49-F238E27FC236}">
                <a16:creationId xmlns:a16="http://schemas.microsoft.com/office/drawing/2014/main" id="{2A3D1280-ECAD-FF92-7F8A-B40CB95879B0}"/>
              </a:ext>
            </a:extLst>
          </p:cNvPr>
          <p:cNvSpPr/>
          <p:nvPr/>
        </p:nvSpPr>
        <p:spPr>
          <a:xfrm>
            <a:off x="789367" y="3304069"/>
            <a:ext cx="515737" cy="644672"/>
          </a:xfrm>
          <a:custGeom>
            <a:avLst/>
            <a:gdLst/>
            <a:ahLst/>
            <a:cxnLst/>
            <a:rect l="l" t="t" r="r" b="b"/>
            <a:pathLst>
              <a:path w="515737" h="644672">
                <a:moveTo>
                  <a:pt x="0" y="0"/>
                </a:moveTo>
                <a:lnTo>
                  <a:pt x="515737" y="0"/>
                </a:lnTo>
                <a:lnTo>
                  <a:pt x="515737" y="644671"/>
                </a:lnTo>
                <a:lnTo>
                  <a:pt x="0" y="644671"/>
                </a:lnTo>
                <a:lnTo>
                  <a:pt x="0" y="0"/>
                </a:lnTo>
                <a:close/>
              </a:path>
            </a:pathLst>
          </a:custGeom>
          <a:blipFill>
            <a:blip r:embed="rId5"/>
            <a:stretch>
              <a:fillRect/>
            </a:stretch>
          </a:blipFill>
        </p:spPr>
        <p:txBody>
          <a:bodyPr/>
          <a:lstStyle/>
          <a:p>
            <a:endParaRPr lang="en-GB"/>
          </a:p>
        </p:txBody>
      </p:sp>
      <p:sp>
        <p:nvSpPr>
          <p:cNvPr id="29" name="TextBox 28">
            <a:extLst>
              <a:ext uri="{FF2B5EF4-FFF2-40B4-BE49-F238E27FC236}">
                <a16:creationId xmlns:a16="http://schemas.microsoft.com/office/drawing/2014/main" id="{364C644A-0AE8-A8F0-A4AB-68E7A23FF5BA}"/>
              </a:ext>
            </a:extLst>
          </p:cNvPr>
          <p:cNvSpPr txBox="1"/>
          <p:nvPr/>
        </p:nvSpPr>
        <p:spPr>
          <a:xfrm>
            <a:off x="1494365" y="7414270"/>
            <a:ext cx="5909735" cy="1886029"/>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All parent/carers are actively encouraged to work in partnership with the school.</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There are numerous events throughout the year when families are invited to come to school and join in celebrating the children’s achievements.</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The parents/carers of all pupils are invited to attend parent consultations twice a year in the Autumn and Spring terms</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smtClean="0">
                <a:effectLst/>
                <a:latin typeface="Tenorite" panose="00000500000000000000" pitchFamily="2" charset="0"/>
                <a:ea typeface="Calibri" panose="020F0502020204030204" pitchFamily="34" charset="0"/>
                <a:cs typeface="Arial" panose="020B0604020202020204" pitchFamily="34" charset="0"/>
              </a:rPr>
              <a:t>A </a:t>
            </a:r>
            <a:r>
              <a:rPr lang="en-GB" sz="1200" dirty="0">
                <a:effectLst/>
                <a:latin typeface="Tenorite" panose="00000500000000000000" pitchFamily="2" charset="0"/>
                <a:ea typeface="Calibri" panose="020F0502020204030204" pitchFamily="34" charset="0"/>
                <a:cs typeface="Arial" panose="020B0604020202020204" pitchFamily="34" charset="0"/>
              </a:rPr>
              <a:t>detailed full report to parents/carers in the Summer term.</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lvl="0">
              <a:lnSpc>
                <a:spcPct val="107000"/>
              </a:lnSpc>
              <a:spcAft>
                <a:spcPts val="800"/>
              </a:spcAft>
            </a:pP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10FCB27-EB54-602C-B24B-7109F762F589}"/>
              </a:ext>
            </a:extLst>
          </p:cNvPr>
          <p:cNvSpPr txBox="1"/>
          <p:nvPr/>
        </p:nvSpPr>
        <p:spPr>
          <a:xfrm>
            <a:off x="7614335" y="7381212"/>
            <a:ext cx="6425789" cy="2383858"/>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Parents are encouraged to speak to the class teacher but will be directed to other significant members of staff should the need arise.</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School website provides information and sign posting for parents/carers.</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School </a:t>
            </a:r>
            <a:r>
              <a:rPr lang="en-GB" sz="1200" dirty="0" smtClean="0">
                <a:effectLst/>
                <a:latin typeface="Tenorite" panose="00000500000000000000" pitchFamily="2" charset="0"/>
                <a:ea typeface="Calibri" panose="020F0502020204030204" pitchFamily="34" charset="0"/>
                <a:cs typeface="Arial" panose="020B0604020202020204" pitchFamily="34" charset="0"/>
              </a:rPr>
              <a:t>website and weekly newsletters </a:t>
            </a:r>
            <a:r>
              <a:rPr lang="en-GB" sz="1200" dirty="0">
                <a:effectLst/>
                <a:latin typeface="Tenorite" panose="00000500000000000000" pitchFamily="2" charset="0"/>
                <a:ea typeface="Calibri" panose="020F0502020204030204" pitchFamily="34" charset="0"/>
                <a:cs typeface="Arial" panose="020B0604020202020204" pitchFamily="34" charset="0"/>
              </a:rPr>
              <a:t>are used for reminders and general information sharing.</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smtClean="0">
                <a:latin typeface="Tenorite" panose="00000500000000000000" pitchFamily="2" charset="0"/>
                <a:ea typeface="Calibri" panose="020F0502020204030204" pitchFamily="34" charset="0"/>
                <a:cs typeface="Arial" panose="020B0604020202020204" pitchFamily="34" charset="0"/>
              </a:rPr>
              <a:t>EYFS and Phonics information sessions are offered the beginning of each year.</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 Breakfast club and after school club is available to provide childcare.</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There are a variety of after school clubs and extracurricular opportunities available to pupils each week.</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84A86633-236D-264E-3FB7-B0BA96C38F50}"/>
              </a:ext>
            </a:extLst>
          </p:cNvPr>
          <p:cNvSpPr txBox="1"/>
          <p:nvPr/>
        </p:nvSpPr>
        <p:spPr>
          <a:xfrm>
            <a:off x="1466425" y="5143803"/>
            <a:ext cx="6215380" cy="2072299"/>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Parent/carers are encouraged to contact the school with any query/concern at any time.</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Concerns are always heard and acted on.</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Parent/carers are encouraged to attend information sessions and workshops in order to support their child’s learning. Information about these is shared in the newsletter or suggested to specific families. </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457200">
              <a:lnSpc>
                <a:spcPct val="107000"/>
              </a:lnSpc>
              <a:spcAft>
                <a:spcPts val="800"/>
              </a:spcAft>
              <a:buNone/>
            </a:pPr>
            <a:r>
              <a:rPr lang="en-GB" sz="1200" dirty="0">
                <a:effectLst/>
                <a:latin typeface="Tenorite" panose="00000500000000000000" pitchFamily="2" charset="0"/>
                <a:ea typeface="Calibri" panose="020F0502020204030204" pitchFamily="34" charset="0"/>
                <a:cs typeface="Arial" panose="020B0604020202020204" pitchFamily="34" charset="0"/>
              </a:rPr>
              <a:t>Phonics sessions for KS1 parent/carers</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457200">
              <a:lnSpc>
                <a:spcPct val="107000"/>
              </a:lnSpc>
              <a:spcAft>
                <a:spcPts val="800"/>
              </a:spcAft>
              <a:buNone/>
            </a:pP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DB818F46-C0DB-1FD0-2809-EDAE8E3225CB}"/>
              </a:ext>
            </a:extLst>
          </p:cNvPr>
          <p:cNvSpPr txBox="1"/>
          <p:nvPr/>
        </p:nvSpPr>
        <p:spPr>
          <a:xfrm>
            <a:off x="7681806" y="5131103"/>
            <a:ext cx="6230742" cy="1783437"/>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n-GB" sz="1200" dirty="0" smtClean="0">
                <a:effectLst/>
                <a:latin typeface="Tenorite" panose="00000500000000000000" pitchFamily="2" charset="0"/>
                <a:ea typeface="Calibri" panose="020F0502020204030204" pitchFamily="34" charset="0"/>
                <a:cs typeface="Arial" panose="020B0604020202020204" pitchFamily="34" charset="0"/>
              </a:rPr>
              <a:t>Termly </a:t>
            </a:r>
            <a:r>
              <a:rPr lang="en-GB" sz="1200" dirty="0">
                <a:effectLst/>
                <a:latin typeface="Tenorite" panose="00000500000000000000" pitchFamily="2" charset="0"/>
                <a:ea typeface="Calibri" panose="020F0502020204030204" pitchFamily="34" charset="0"/>
                <a:cs typeface="Arial" panose="020B0604020202020204" pitchFamily="34" charset="0"/>
              </a:rPr>
              <a:t>SEND APDR progress meetings are held between the class teacher and parents. The SENDCo may attend. At these meetings parents views are listened to and recorded.</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A small number of SEND  reviews are followed by </a:t>
            </a:r>
            <a:r>
              <a:rPr lang="en-GB" sz="1200" dirty="0">
                <a:effectLst/>
                <a:latin typeface="Tenorite" panose="00000500000000000000" pitchFamily="2" charset="0"/>
                <a:ea typeface="Times New Roman" panose="02020603050405020304" pitchFamily="18" charset="0"/>
                <a:cs typeface="Calibri" panose="020F0502020204030204" pitchFamily="34" charset="0"/>
              </a:rPr>
              <a:t>TAC/TAF/PEP/</a:t>
            </a:r>
            <a:r>
              <a:rPr lang="en-GB" sz="1200" dirty="0" err="1">
                <a:effectLst/>
                <a:latin typeface="Tenorite" panose="00000500000000000000" pitchFamily="2" charset="0"/>
                <a:ea typeface="Times New Roman" panose="02020603050405020304" pitchFamily="18" charset="0"/>
                <a:cs typeface="Calibri" panose="020F0502020204030204" pitchFamily="34" charset="0"/>
              </a:rPr>
              <a:t>CiC</a:t>
            </a:r>
            <a:r>
              <a:rPr lang="en-GB" sz="1200" dirty="0">
                <a:effectLst/>
                <a:latin typeface="Tenorite" panose="00000500000000000000" pitchFamily="2" charset="0"/>
                <a:ea typeface="Times New Roman" panose="02020603050405020304" pitchFamily="18" charset="0"/>
                <a:cs typeface="Calibri" panose="020F0502020204030204" pitchFamily="34" charset="0"/>
              </a:rPr>
              <a:t> meetings.</a:t>
            </a:r>
            <a:r>
              <a:rPr lang="en-GB" sz="1200" dirty="0">
                <a:effectLst/>
                <a:latin typeface="Tenorite" panose="00000500000000000000" pitchFamily="2" charset="0"/>
                <a:ea typeface="Calibri" panose="020F0502020204030204" pitchFamily="34" charset="0"/>
                <a:cs typeface="Arial" panose="020B0604020202020204" pitchFamily="34" charset="0"/>
              </a:rPr>
              <a:t> </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The SENDCo and </a:t>
            </a:r>
            <a:r>
              <a:rPr lang="en-GB" sz="1200" dirty="0" err="1">
                <a:effectLst/>
                <a:latin typeface="Tenorite" panose="00000500000000000000" pitchFamily="2" charset="0"/>
                <a:ea typeface="Calibri" panose="020F0502020204030204" pitchFamily="34" charset="0"/>
                <a:cs typeface="Arial" panose="020B0604020202020204" pitchFamily="34" charset="0"/>
              </a:rPr>
              <a:t>classteachers</a:t>
            </a:r>
            <a:r>
              <a:rPr lang="en-GB" sz="1200" dirty="0">
                <a:effectLst/>
                <a:latin typeface="Tenorite" panose="00000500000000000000" pitchFamily="2" charset="0"/>
                <a:ea typeface="Calibri" panose="020F0502020204030204" pitchFamily="34" charset="0"/>
                <a:cs typeface="Arial" panose="020B0604020202020204" pitchFamily="34" charset="0"/>
              </a:rPr>
              <a:t> are happy to talk to parent/carers at other times throughout the year.</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Calibri" panose="020F0502020204030204" pitchFamily="34" charset="0"/>
                <a:cs typeface="Arial" panose="020B0604020202020204" pitchFamily="34" charset="0"/>
              </a:rPr>
              <a:t>Parent views are collected through parent/teacher meetings and surveys.</a:t>
            </a:r>
            <a:endParaRPr lang="en-GB" sz="1200" dirty="0"/>
          </a:p>
        </p:txBody>
      </p:sp>
      <p:sp>
        <p:nvSpPr>
          <p:cNvPr id="37" name="TextBox 36">
            <a:extLst>
              <a:ext uri="{FF2B5EF4-FFF2-40B4-BE49-F238E27FC236}">
                <a16:creationId xmlns:a16="http://schemas.microsoft.com/office/drawing/2014/main" id="{4D1107F7-AC65-1D20-064D-8B9E4F617E69}"/>
              </a:ext>
            </a:extLst>
          </p:cNvPr>
          <p:cNvSpPr txBox="1"/>
          <p:nvPr/>
        </p:nvSpPr>
        <p:spPr>
          <a:xfrm>
            <a:off x="1507178" y="2452186"/>
            <a:ext cx="5377180" cy="1772088"/>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SymbolMT"/>
                <a:cs typeface="Arial" panose="020B0604020202020204" pitchFamily="34" charset="0"/>
              </a:rPr>
              <a:t>Parent/carer knowledge of their child’s strengths and interests as well as difficulties are valued and used to plan</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enorite" panose="00000500000000000000" pitchFamily="2" charset="0"/>
                <a:ea typeface="SymbolMT"/>
                <a:cs typeface="Arial" panose="020B0604020202020204" pitchFamily="34" charset="0"/>
              </a:rPr>
              <a:t>           provision for the child.</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SymbolMT"/>
                <a:cs typeface="Arial" panose="020B0604020202020204" pitchFamily="34" charset="0"/>
              </a:rPr>
              <a:t>Parents/carers views are an integral part of any SEND reviews and meetings.</a:t>
            </a:r>
            <a:r>
              <a:rPr lang="en-GB" sz="1200" dirty="0">
                <a:effectLst/>
                <a:latin typeface="Tenorite" panose="00000500000000000000" pitchFamily="2" charset="0"/>
                <a:ea typeface="SymbolMT"/>
                <a:cs typeface="SymbolMT"/>
              </a:rPr>
              <a:t> </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SymbolMT"/>
                <a:cs typeface="Arial" panose="020B0604020202020204" pitchFamily="34" charset="0"/>
              </a:rPr>
              <a:t>Parents/carers are offered support with any parental contribution and accessing </a:t>
            </a:r>
            <a:r>
              <a:rPr lang="en-GB" sz="1200" dirty="0">
                <a:effectLst/>
                <a:latin typeface="Tenorite" panose="00000500000000000000" pitchFamily="2" charset="0"/>
                <a:ea typeface="Calibri" panose="020F0502020204030204" pitchFamily="34" charset="0"/>
                <a:cs typeface="Arial" panose="020B0604020202020204" pitchFamily="34" charset="0"/>
              </a:rPr>
              <a:t>documentation as required.</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C1620E64-C9EA-7FBC-2F9E-F58B46704C5C}"/>
              </a:ext>
            </a:extLst>
          </p:cNvPr>
          <p:cNvSpPr txBox="1"/>
          <p:nvPr/>
        </p:nvSpPr>
        <p:spPr>
          <a:xfrm>
            <a:off x="7841312" y="2552872"/>
            <a:ext cx="6377513" cy="1757532"/>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n-GB" sz="1200" dirty="0">
                <a:effectLst/>
                <a:latin typeface="Tenorite" panose="00000500000000000000" pitchFamily="2" charset="0"/>
                <a:ea typeface="SymbolMT"/>
                <a:cs typeface="SymbolMT"/>
              </a:rPr>
              <a:t> </a:t>
            </a:r>
            <a:r>
              <a:rPr lang="en-GB" sz="1200" dirty="0">
                <a:effectLst/>
                <a:latin typeface="Tenorite" panose="00000500000000000000" pitchFamily="2" charset="0"/>
                <a:ea typeface="Calibri" panose="020F0502020204030204" pitchFamily="34" charset="0"/>
                <a:cs typeface="Arial" panose="020B0604020202020204" pitchFamily="34" charset="0"/>
              </a:rPr>
              <a:t>Parent/carers are encouraged to access support from outside of school via the Family Information Service/</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457200">
              <a:lnSpc>
                <a:spcPct val="107000"/>
              </a:lnSpc>
              <a:spcAft>
                <a:spcPts val="800"/>
              </a:spcAft>
              <a:buNone/>
            </a:pPr>
            <a:r>
              <a:rPr lang="en-GB" sz="1200" dirty="0">
                <a:effectLst/>
                <a:latin typeface="Tenorite" panose="00000500000000000000" pitchFamily="2" charset="0"/>
                <a:ea typeface="Calibri" panose="020F0502020204030204" pitchFamily="34" charset="0"/>
                <a:cs typeface="Arial" panose="020B0604020202020204" pitchFamily="34" charset="0"/>
              </a:rPr>
              <a:t>Local Offer/CAAP/Cornwall Parent Carers.</a:t>
            </a: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smtClean="0">
                <a:effectLst/>
                <a:latin typeface="Tenorite" panose="00000500000000000000" pitchFamily="2" charset="0"/>
                <a:ea typeface="Calibri" panose="020F0502020204030204" pitchFamily="34" charset="0"/>
                <a:cs typeface="Arial" panose="020B0604020202020204" pitchFamily="34" charset="0"/>
              </a:rPr>
              <a:t>Parent/carers </a:t>
            </a:r>
            <a:r>
              <a:rPr lang="en-GB" sz="1200" dirty="0">
                <a:effectLst/>
                <a:latin typeface="Tenorite" panose="00000500000000000000" pitchFamily="2" charset="0"/>
                <a:ea typeface="Calibri" panose="020F0502020204030204" pitchFamily="34" charset="0"/>
                <a:cs typeface="Arial" panose="020B0604020202020204" pitchFamily="34" charset="0"/>
              </a:rPr>
              <a:t>are supported by the school SENDCo if an assessment by the Local Authority is undertaken.</a:t>
            </a:r>
          </a:p>
          <a:p>
            <a:pPr marL="171450" indent="-171450">
              <a:buFont typeface="Arial" panose="020B0604020202020204" pitchFamily="34" charset="0"/>
              <a:buChar char="•"/>
            </a:pPr>
            <a:r>
              <a:rPr lang="en-GB" sz="1200" dirty="0">
                <a:effectLst/>
                <a:latin typeface="Tenorite" panose="00000500000000000000" pitchFamily="2" charset="0"/>
                <a:ea typeface="Calibri" panose="020F0502020204030204" pitchFamily="34" charset="0"/>
                <a:cs typeface="Arial" panose="020B0604020202020204" pitchFamily="34" charset="0"/>
              </a:rPr>
              <a:t>Regular face to face and telephone conversation with SENDCo to ensure progress is being made. </a:t>
            </a:r>
            <a:endParaRPr lang="en-GB" sz="1200" dirty="0">
              <a:latin typeface="Tenorite" panose="00000500000000000000" pitchFamily="2" charset="0"/>
            </a:endParaRPr>
          </a:p>
        </p:txBody>
      </p:sp>
    </p:spTree>
    <p:extLst>
      <p:ext uri="{BB962C8B-B14F-4D97-AF65-F5344CB8AC3E}">
        <p14:creationId xmlns:p14="http://schemas.microsoft.com/office/powerpoint/2010/main" val="131235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7DB"/>
        </a:solidFill>
        <a:effectLst/>
      </p:bgPr>
    </p:bg>
    <p:spTree>
      <p:nvGrpSpPr>
        <p:cNvPr id="1" name="">
          <a:extLst>
            <a:ext uri="{FF2B5EF4-FFF2-40B4-BE49-F238E27FC236}">
              <a16:creationId xmlns:a16="http://schemas.microsoft.com/office/drawing/2014/main" id="{43CC43F8-D472-93A4-F169-E7B41DB6E4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1193125-FB7D-FDA3-09C0-C992EA924786}"/>
              </a:ext>
            </a:extLst>
          </p:cNvPr>
          <p:cNvGrpSpPr/>
          <p:nvPr/>
        </p:nvGrpSpPr>
        <p:grpSpPr>
          <a:xfrm>
            <a:off x="872038" y="747494"/>
            <a:ext cx="13880788" cy="9652168"/>
            <a:chOff x="0" y="0"/>
            <a:chExt cx="3568062" cy="2407742"/>
          </a:xfrm>
        </p:grpSpPr>
        <p:sp>
          <p:nvSpPr>
            <p:cNvPr id="3" name="Freeform 3">
              <a:extLst>
                <a:ext uri="{FF2B5EF4-FFF2-40B4-BE49-F238E27FC236}">
                  <a16:creationId xmlns:a16="http://schemas.microsoft.com/office/drawing/2014/main" id="{B7551C12-C4C6-C476-AF34-6CBC6D6C5134}"/>
                </a:ext>
              </a:extLst>
            </p:cNvPr>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a:extLst>
                <a:ext uri="{FF2B5EF4-FFF2-40B4-BE49-F238E27FC236}">
                  <a16:creationId xmlns:a16="http://schemas.microsoft.com/office/drawing/2014/main" id="{10D46455-96D5-CDE7-2C3C-3960C6931EED}"/>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a:extLst>
              <a:ext uri="{FF2B5EF4-FFF2-40B4-BE49-F238E27FC236}">
                <a16:creationId xmlns:a16="http://schemas.microsoft.com/office/drawing/2014/main" id="{1F77BD49-2275-1EEF-D45C-9B6E41C596CC}"/>
              </a:ext>
            </a:extLst>
          </p:cNvPr>
          <p:cNvGrpSpPr/>
          <p:nvPr/>
        </p:nvGrpSpPr>
        <p:grpSpPr>
          <a:xfrm>
            <a:off x="722665" y="520616"/>
            <a:ext cx="13955885" cy="9652168"/>
            <a:chOff x="-12193" y="-38100"/>
            <a:chExt cx="3580255" cy="2445842"/>
          </a:xfrm>
        </p:grpSpPr>
        <p:sp>
          <p:nvSpPr>
            <p:cNvPr id="6" name="Freeform 6">
              <a:extLst>
                <a:ext uri="{FF2B5EF4-FFF2-40B4-BE49-F238E27FC236}">
                  <a16:creationId xmlns:a16="http://schemas.microsoft.com/office/drawing/2014/main" id="{E57AD7CF-B62D-C37F-C9C1-217F38F9E2F0}"/>
                </a:ext>
              </a:extLst>
            </p:cNvPr>
            <p:cNvSpPr/>
            <p:nvPr/>
          </p:nvSpPr>
          <p:spPr>
            <a:xfrm>
              <a:off x="-12193" y="-32792"/>
              <a:ext cx="3568062" cy="2440534"/>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dirty="0"/>
            </a:p>
          </p:txBody>
        </p:sp>
        <p:sp>
          <p:nvSpPr>
            <p:cNvPr id="7" name="TextBox 7">
              <a:extLst>
                <a:ext uri="{FF2B5EF4-FFF2-40B4-BE49-F238E27FC236}">
                  <a16:creationId xmlns:a16="http://schemas.microsoft.com/office/drawing/2014/main" id="{1260B049-A5E1-CF96-907D-44797A04F51F}"/>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a:extLst>
              <a:ext uri="{FF2B5EF4-FFF2-40B4-BE49-F238E27FC236}">
                <a16:creationId xmlns:a16="http://schemas.microsoft.com/office/drawing/2014/main" id="{7BDA15DF-5BE2-8940-DB63-A4152BB3F780}"/>
              </a:ext>
            </a:extLst>
          </p:cNvPr>
          <p:cNvGrpSpPr/>
          <p:nvPr/>
        </p:nvGrpSpPr>
        <p:grpSpPr>
          <a:xfrm>
            <a:off x="1507179" y="2279354"/>
            <a:ext cx="12509572" cy="2694102"/>
            <a:chOff x="0" y="0"/>
            <a:chExt cx="1590334" cy="585521"/>
          </a:xfrm>
        </p:grpSpPr>
        <p:sp>
          <p:nvSpPr>
            <p:cNvPr id="9" name="Freeform 9">
              <a:extLst>
                <a:ext uri="{FF2B5EF4-FFF2-40B4-BE49-F238E27FC236}">
                  <a16:creationId xmlns:a16="http://schemas.microsoft.com/office/drawing/2014/main" id="{F5042883-1F5B-DA67-5EF8-0DC8E1B44176}"/>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FE7DB"/>
            </a:solidFill>
          </p:spPr>
          <p:txBody>
            <a:bodyPr/>
            <a:lstStyle/>
            <a:p>
              <a:endParaRPr lang="en-GB"/>
            </a:p>
          </p:txBody>
        </p:sp>
        <p:sp>
          <p:nvSpPr>
            <p:cNvPr id="10" name="TextBox 10">
              <a:extLst>
                <a:ext uri="{FF2B5EF4-FFF2-40B4-BE49-F238E27FC236}">
                  <a16:creationId xmlns:a16="http://schemas.microsoft.com/office/drawing/2014/main" id="{61B46FC1-F3B7-9D47-2EA1-02D331EE79B5}"/>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2" name="Group 12">
            <a:extLst>
              <a:ext uri="{FF2B5EF4-FFF2-40B4-BE49-F238E27FC236}">
                <a16:creationId xmlns:a16="http://schemas.microsoft.com/office/drawing/2014/main" id="{E6A524B6-E077-5BF8-AF0C-896C8F443C45}"/>
              </a:ext>
            </a:extLst>
          </p:cNvPr>
          <p:cNvGrpSpPr/>
          <p:nvPr/>
        </p:nvGrpSpPr>
        <p:grpSpPr>
          <a:xfrm>
            <a:off x="1494365" y="5076833"/>
            <a:ext cx="12522385" cy="2222593"/>
            <a:chOff x="0" y="0"/>
            <a:chExt cx="1590334" cy="585521"/>
          </a:xfrm>
        </p:grpSpPr>
        <p:sp>
          <p:nvSpPr>
            <p:cNvPr id="13" name="Freeform 13">
              <a:extLst>
                <a:ext uri="{FF2B5EF4-FFF2-40B4-BE49-F238E27FC236}">
                  <a16:creationId xmlns:a16="http://schemas.microsoft.com/office/drawing/2014/main" id="{9932BC73-49E8-1F01-5F41-D9BEB16AF8E8}"/>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3CBA7"/>
            </a:solidFill>
          </p:spPr>
          <p:txBody>
            <a:bodyPr/>
            <a:lstStyle/>
            <a:p>
              <a:endParaRPr lang="en-GB"/>
            </a:p>
          </p:txBody>
        </p:sp>
        <p:sp>
          <p:nvSpPr>
            <p:cNvPr id="14" name="TextBox 14">
              <a:extLst>
                <a:ext uri="{FF2B5EF4-FFF2-40B4-BE49-F238E27FC236}">
                  <a16:creationId xmlns:a16="http://schemas.microsoft.com/office/drawing/2014/main" id="{18E99EB4-345A-474C-BC90-D0C0B0F8B1A2}"/>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a:extLst>
              <a:ext uri="{FF2B5EF4-FFF2-40B4-BE49-F238E27FC236}">
                <a16:creationId xmlns:a16="http://schemas.microsoft.com/office/drawing/2014/main" id="{D0D58F71-4764-1F98-609A-9367775B1614}"/>
              </a:ext>
            </a:extLst>
          </p:cNvPr>
          <p:cNvGrpSpPr/>
          <p:nvPr/>
        </p:nvGrpSpPr>
        <p:grpSpPr>
          <a:xfrm>
            <a:off x="1466425" y="7381212"/>
            <a:ext cx="12567349" cy="2694102"/>
            <a:chOff x="0" y="0"/>
            <a:chExt cx="1590334" cy="585521"/>
          </a:xfrm>
        </p:grpSpPr>
        <p:sp>
          <p:nvSpPr>
            <p:cNvPr id="16" name="Freeform 16">
              <a:extLst>
                <a:ext uri="{FF2B5EF4-FFF2-40B4-BE49-F238E27FC236}">
                  <a16:creationId xmlns:a16="http://schemas.microsoft.com/office/drawing/2014/main" id="{68291ABA-70F8-D955-7B28-274FE7B91AC3}"/>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499971"/>
            </a:solidFill>
          </p:spPr>
          <p:txBody>
            <a:bodyPr/>
            <a:lstStyle/>
            <a:p>
              <a:endParaRPr lang="en-GB"/>
            </a:p>
          </p:txBody>
        </p:sp>
        <p:sp>
          <p:nvSpPr>
            <p:cNvPr id="17" name="TextBox 17">
              <a:extLst>
                <a:ext uri="{FF2B5EF4-FFF2-40B4-BE49-F238E27FC236}">
                  <a16:creationId xmlns:a16="http://schemas.microsoft.com/office/drawing/2014/main" id="{11FEE93A-F010-B038-47D8-D8E589F0B31D}"/>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a:extLst>
              <a:ext uri="{FF2B5EF4-FFF2-40B4-BE49-F238E27FC236}">
                <a16:creationId xmlns:a16="http://schemas.microsoft.com/office/drawing/2014/main" id="{C37DA822-A0D5-7330-91C9-7F0C84F7BD0A}"/>
              </a:ext>
            </a:extLst>
          </p:cNvPr>
          <p:cNvSpPr/>
          <p:nvPr/>
        </p:nvSpPr>
        <p:spPr>
          <a:xfrm>
            <a:off x="872038" y="7870619"/>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9" name="Freeform 19">
            <a:extLst>
              <a:ext uri="{FF2B5EF4-FFF2-40B4-BE49-F238E27FC236}">
                <a16:creationId xmlns:a16="http://schemas.microsoft.com/office/drawing/2014/main" id="{535D9B4E-0455-E118-61AA-7BA43FB65468}"/>
              </a:ext>
            </a:extLst>
          </p:cNvPr>
          <p:cNvSpPr/>
          <p:nvPr/>
        </p:nvSpPr>
        <p:spPr>
          <a:xfrm>
            <a:off x="807147" y="5517112"/>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6" name="TextBox 26">
            <a:extLst>
              <a:ext uri="{FF2B5EF4-FFF2-40B4-BE49-F238E27FC236}">
                <a16:creationId xmlns:a16="http://schemas.microsoft.com/office/drawing/2014/main" id="{C47196E3-6328-8D10-9D4E-CAD679A8E2EB}"/>
              </a:ext>
            </a:extLst>
          </p:cNvPr>
          <p:cNvSpPr txBox="1"/>
          <p:nvPr/>
        </p:nvSpPr>
        <p:spPr>
          <a:xfrm>
            <a:off x="1069200" y="1531994"/>
            <a:ext cx="12947550" cy="954107"/>
          </a:xfrm>
          <a:prstGeom prst="rect">
            <a:avLst/>
          </a:prstGeom>
        </p:spPr>
        <p:txBody>
          <a:bodyPr lIns="0" tIns="0" rIns="0" bIns="0" rtlCol="0" anchor="t">
            <a:spAutoFit/>
          </a:bodyPr>
          <a:lstStyle/>
          <a:p>
            <a:pPr lvl="0"/>
            <a:r>
              <a:rPr lang="en-GB" sz="4400" b="1" dirty="0">
                <a:latin typeface="Tenorite" panose="00000500000000000000" pitchFamily="2" charset="0"/>
              </a:rPr>
              <a:t>The Curriculum</a:t>
            </a:r>
            <a:endParaRPr lang="en-GB" sz="4400" dirty="0">
              <a:latin typeface="Tenorite" panose="00000500000000000000" pitchFamily="2" charset="0"/>
            </a:endParaRPr>
          </a:p>
          <a:p>
            <a:r>
              <a:rPr lang="en-GB" b="1" dirty="0"/>
              <a:t> </a:t>
            </a:r>
            <a:endParaRPr lang="en-GB" dirty="0"/>
          </a:p>
        </p:txBody>
      </p:sp>
      <p:sp>
        <p:nvSpPr>
          <p:cNvPr id="27" name="Freeform 27">
            <a:extLst>
              <a:ext uri="{FF2B5EF4-FFF2-40B4-BE49-F238E27FC236}">
                <a16:creationId xmlns:a16="http://schemas.microsoft.com/office/drawing/2014/main" id="{98C80810-F58C-8F8F-E261-49453A3BB1FD}"/>
              </a:ext>
            </a:extLst>
          </p:cNvPr>
          <p:cNvSpPr/>
          <p:nvPr/>
        </p:nvSpPr>
        <p:spPr>
          <a:xfrm>
            <a:off x="789367" y="3304069"/>
            <a:ext cx="515737" cy="644672"/>
          </a:xfrm>
          <a:custGeom>
            <a:avLst/>
            <a:gdLst/>
            <a:ahLst/>
            <a:cxnLst/>
            <a:rect l="l" t="t" r="r" b="b"/>
            <a:pathLst>
              <a:path w="515737" h="644672">
                <a:moveTo>
                  <a:pt x="0" y="0"/>
                </a:moveTo>
                <a:lnTo>
                  <a:pt x="515737" y="0"/>
                </a:lnTo>
                <a:lnTo>
                  <a:pt x="515737" y="644671"/>
                </a:lnTo>
                <a:lnTo>
                  <a:pt x="0" y="644671"/>
                </a:lnTo>
                <a:lnTo>
                  <a:pt x="0" y="0"/>
                </a:lnTo>
                <a:close/>
              </a:path>
            </a:pathLst>
          </a:custGeom>
          <a:blipFill>
            <a:blip r:embed="rId5"/>
            <a:stretch>
              <a:fillRect/>
            </a:stretch>
          </a:blipFill>
        </p:spPr>
        <p:txBody>
          <a:bodyPr/>
          <a:lstStyle/>
          <a:p>
            <a:endParaRPr lang="en-GB"/>
          </a:p>
        </p:txBody>
      </p:sp>
      <p:sp>
        <p:nvSpPr>
          <p:cNvPr id="29" name="TextBox 28">
            <a:extLst>
              <a:ext uri="{FF2B5EF4-FFF2-40B4-BE49-F238E27FC236}">
                <a16:creationId xmlns:a16="http://schemas.microsoft.com/office/drawing/2014/main" id="{C633D728-BD9E-3098-9757-8897D4D607D3}"/>
              </a:ext>
            </a:extLst>
          </p:cNvPr>
          <p:cNvSpPr txBox="1"/>
          <p:nvPr/>
        </p:nvSpPr>
        <p:spPr>
          <a:xfrm>
            <a:off x="1494365" y="7414270"/>
            <a:ext cx="5909735" cy="2494594"/>
          </a:xfrm>
          <a:prstGeom prst="rect">
            <a:avLst/>
          </a:prstGeom>
          <a:noFill/>
        </p:spPr>
        <p:txBody>
          <a:bodyPr wrap="square">
            <a:spAutoFit/>
          </a:bodyPr>
          <a:lstStyle/>
          <a:p>
            <a:pPr lvl="0"/>
            <a:r>
              <a:rPr lang="en-GB" sz="1600" dirty="0">
                <a:latin typeface="Tenorite" panose="00000500000000000000" pitchFamily="2" charset="0"/>
              </a:rPr>
              <a:t>The National Curriculum and Early Year’s Framework are used and are designed to ensure all</a:t>
            </a:r>
          </a:p>
          <a:p>
            <a:r>
              <a:rPr lang="en-GB" sz="1600" dirty="0">
                <a:latin typeface="Tenorite" panose="00000500000000000000" pitchFamily="2" charset="0"/>
              </a:rPr>
              <a:t>           children can be included. </a:t>
            </a:r>
          </a:p>
          <a:p>
            <a:pPr lvl="0"/>
            <a:r>
              <a:rPr lang="en-GB" sz="1600" dirty="0">
                <a:latin typeface="Tenorite" panose="00000500000000000000" pitchFamily="2" charset="0"/>
              </a:rPr>
              <a:t>We offer a broad and balanced curriculum with opportunity to widen experience, develop life skills, raise self-esteem and raise aspiration.</a:t>
            </a:r>
          </a:p>
          <a:p>
            <a:pPr lvl="0"/>
            <a:r>
              <a:rPr lang="en-GB" sz="1600" dirty="0">
                <a:latin typeface="Tenorite" panose="00000500000000000000" pitchFamily="2" charset="0"/>
              </a:rPr>
              <a:t>All children have access to the curriculum with reasonable adjustments made as required.</a:t>
            </a:r>
          </a:p>
          <a:p>
            <a:pPr lvl="0"/>
            <a:r>
              <a:rPr lang="en-GB" sz="1600" dirty="0">
                <a:latin typeface="Tenorite" panose="00000500000000000000" pitchFamily="2" charset="0"/>
              </a:rPr>
              <a:t>Tracking and assessment are used to inform planning</a:t>
            </a:r>
          </a:p>
          <a:p>
            <a:pPr marL="342900" lvl="0" indent="-342900">
              <a:lnSpc>
                <a:spcPct val="107000"/>
              </a:lnSpc>
              <a:spcAft>
                <a:spcPts val="800"/>
              </a:spcAft>
              <a:buFont typeface="Symbol" panose="05050102010706020507" pitchFamily="18" charset="2"/>
              <a:buChar char=""/>
            </a:pP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50722B06-D5E6-F5B4-05E7-18D154AAB668}"/>
              </a:ext>
            </a:extLst>
          </p:cNvPr>
          <p:cNvSpPr txBox="1"/>
          <p:nvPr/>
        </p:nvSpPr>
        <p:spPr>
          <a:xfrm>
            <a:off x="7614335" y="7381212"/>
            <a:ext cx="6425789" cy="1815882"/>
          </a:xfrm>
          <a:prstGeom prst="rect">
            <a:avLst/>
          </a:prstGeom>
          <a:noFill/>
        </p:spPr>
        <p:txBody>
          <a:bodyPr wrap="square">
            <a:spAutoFit/>
          </a:bodyPr>
          <a:lstStyle/>
          <a:p>
            <a:pPr lvl="0"/>
            <a:r>
              <a:rPr lang="en-GB" sz="1600" dirty="0">
                <a:latin typeface="Tenorite" panose="00000500000000000000" pitchFamily="2" charset="0"/>
              </a:rPr>
              <a:t>Barriers to achievement are identified early to allow effective provision to be put in place.</a:t>
            </a:r>
          </a:p>
          <a:p>
            <a:pPr lvl="0"/>
            <a:r>
              <a:rPr lang="en-GB" sz="1600" dirty="0" smtClean="0">
                <a:latin typeface="Tenorite" panose="00000500000000000000" pitchFamily="2" charset="0"/>
              </a:rPr>
              <a:t>From the start of EYFS, pupils access Read, Write </a:t>
            </a:r>
            <a:r>
              <a:rPr lang="en-GB" sz="1600" dirty="0" err="1" smtClean="0">
                <a:latin typeface="Tenorite" panose="00000500000000000000" pitchFamily="2" charset="0"/>
              </a:rPr>
              <a:t>Inc</a:t>
            </a:r>
            <a:r>
              <a:rPr lang="en-GB" sz="1600" dirty="0" smtClean="0">
                <a:latin typeface="Tenorite" panose="00000500000000000000" pitchFamily="2" charset="0"/>
              </a:rPr>
              <a:t> Phonics</a:t>
            </a:r>
            <a:endParaRPr lang="en-GB" sz="1600" dirty="0">
              <a:latin typeface="Tenorite" panose="00000500000000000000" pitchFamily="2" charset="0"/>
            </a:endParaRPr>
          </a:p>
          <a:p>
            <a:pPr lvl="0"/>
            <a:r>
              <a:rPr lang="en-GB" sz="1600" dirty="0">
                <a:latin typeface="Tenorite" panose="00000500000000000000" pitchFamily="2" charset="0"/>
              </a:rPr>
              <a:t>We use a topic-based approach catering for all different learning styles.</a:t>
            </a:r>
          </a:p>
          <a:p>
            <a:pPr lvl="0"/>
            <a:r>
              <a:rPr lang="en-GB" sz="1600" dirty="0">
                <a:latin typeface="Tenorite" panose="00000500000000000000" pitchFamily="2" charset="0"/>
              </a:rPr>
              <a:t>Outdoor learning is encouraged throughout the </a:t>
            </a:r>
            <a:r>
              <a:rPr lang="en-GB" sz="1600" dirty="0" smtClean="0">
                <a:latin typeface="Tenorite" panose="00000500000000000000" pitchFamily="2" charset="0"/>
              </a:rPr>
              <a:t>school and continuous provision including daily outdoor learning is a feature of EYFS.</a:t>
            </a:r>
            <a:endParaRPr lang="en-GB" sz="1600" dirty="0">
              <a:latin typeface="Tenorite" panose="00000500000000000000" pitchFamily="2" charset="0"/>
            </a:endParaRPr>
          </a:p>
        </p:txBody>
      </p:sp>
      <p:sp>
        <p:nvSpPr>
          <p:cNvPr id="33" name="TextBox 32">
            <a:extLst>
              <a:ext uri="{FF2B5EF4-FFF2-40B4-BE49-F238E27FC236}">
                <a16:creationId xmlns:a16="http://schemas.microsoft.com/office/drawing/2014/main" id="{A693196F-6CDA-5EB1-C76A-F87B4D13BD88}"/>
              </a:ext>
            </a:extLst>
          </p:cNvPr>
          <p:cNvSpPr txBox="1"/>
          <p:nvPr/>
        </p:nvSpPr>
        <p:spPr>
          <a:xfrm>
            <a:off x="1466425" y="5143803"/>
            <a:ext cx="6215380" cy="2246769"/>
          </a:xfrm>
          <a:prstGeom prst="rect">
            <a:avLst/>
          </a:prstGeom>
          <a:noFill/>
        </p:spPr>
        <p:txBody>
          <a:bodyPr wrap="square">
            <a:spAutoFit/>
          </a:bodyPr>
          <a:lstStyle/>
          <a:p>
            <a:pPr lvl="0"/>
            <a:r>
              <a:rPr lang="en-GB" sz="1600" dirty="0">
                <a:latin typeface="Tenorite" panose="00000500000000000000" pitchFamily="2" charset="0"/>
              </a:rPr>
              <a:t>Through our rigorous tracking we identify pupils who need additional support/ specific intervention.</a:t>
            </a:r>
          </a:p>
          <a:p>
            <a:pPr lvl="0"/>
            <a:r>
              <a:rPr lang="en-GB" sz="1600" dirty="0">
                <a:latin typeface="Tenorite" panose="00000500000000000000" pitchFamily="2" charset="0"/>
              </a:rPr>
              <a:t>Each topic area has been considered and curriculum leads have identified where and how the curriculum can be adapted for those with SEND.</a:t>
            </a:r>
          </a:p>
          <a:p>
            <a:pPr lvl="0"/>
            <a:r>
              <a:rPr lang="en-GB" sz="1600" dirty="0">
                <a:latin typeface="Tenorite" panose="00000500000000000000" pitchFamily="2" charset="0"/>
              </a:rPr>
              <a:t>Children access curriculum enrichment opportunities.</a:t>
            </a:r>
          </a:p>
          <a:p>
            <a:pPr lvl="0"/>
            <a:r>
              <a:rPr lang="en-GB" sz="1600" dirty="0">
                <a:latin typeface="Tenorite" panose="00000500000000000000" pitchFamily="2" charset="0"/>
              </a:rPr>
              <a:t>Intervention packages are needs led and are adapted to meet the needs of individuals and groups of children.      </a:t>
            </a:r>
          </a:p>
          <a:p>
            <a:pPr lvl="0"/>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26DD4E45-9B09-E1D9-1AB3-9AF3F03CCF73}"/>
              </a:ext>
            </a:extLst>
          </p:cNvPr>
          <p:cNvSpPr txBox="1"/>
          <p:nvPr/>
        </p:nvSpPr>
        <p:spPr>
          <a:xfrm>
            <a:off x="7681806" y="5131103"/>
            <a:ext cx="6230742" cy="2246769"/>
          </a:xfrm>
          <a:prstGeom prst="rect">
            <a:avLst/>
          </a:prstGeom>
          <a:noFill/>
        </p:spPr>
        <p:txBody>
          <a:bodyPr wrap="square">
            <a:spAutoFit/>
          </a:bodyPr>
          <a:lstStyle/>
          <a:p>
            <a:pPr lvl="0"/>
            <a:r>
              <a:rPr lang="en-GB" sz="1400" dirty="0">
                <a:latin typeface="Tenorite" panose="00000500000000000000" pitchFamily="2" charset="0"/>
              </a:rPr>
              <a:t>Intervention tracking monitors progress of those children at risk of making less than expected progress.</a:t>
            </a:r>
          </a:p>
          <a:p>
            <a:pPr lvl="0"/>
            <a:r>
              <a:rPr lang="en-GB" sz="1400" dirty="0">
                <a:latin typeface="Tenorite" panose="00000500000000000000" pitchFamily="2" charset="0"/>
              </a:rPr>
              <a:t>Small group intervention may include:</a:t>
            </a:r>
          </a:p>
          <a:p>
            <a:pPr lvl="0"/>
            <a:r>
              <a:rPr lang="en-GB" sz="1400" dirty="0">
                <a:latin typeface="Tenorite" panose="00000500000000000000" pitchFamily="2" charset="0"/>
              </a:rPr>
              <a:t>Phonics</a:t>
            </a:r>
          </a:p>
          <a:p>
            <a:pPr lvl="0"/>
            <a:r>
              <a:rPr lang="en-GB" sz="1400" dirty="0">
                <a:latin typeface="Tenorite" panose="00000500000000000000" pitchFamily="2" charset="0"/>
              </a:rPr>
              <a:t>Reading comprehension</a:t>
            </a:r>
          </a:p>
          <a:p>
            <a:pPr lvl="0"/>
            <a:r>
              <a:rPr lang="en-GB" sz="1400" dirty="0">
                <a:latin typeface="Tenorite" panose="00000500000000000000" pitchFamily="2" charset="0"/>
              </a:rPr>
              <a:t>Spelling</a:t>
            </a:r>
          </a:p>
          <a:p>
            <a:pPr lvl="0"/>
            <a:r>
              <a:rPr lang="en-GB" sz="1400" dirty="0">
                <a:latin typeface="Tenorite" panose="00000500000000000000" pitchFamily="2" charset="0"/>
              </a:rPr>
              <a:t>Numeracy</a:t>
            </a:r>
          </a:p>
          <a:p>
            <a:pPr lvl="0"/>
            <a:r>
              <a:rPr lang="en-GB" sz="1400" dirty="0">
                <a:latin typeface="Tenorite" panose="00000500000000000000" pitchFamily="2" charset="0"/>
              </a:rPr>
              <a:t>Fine motor skills/handwriting</a:t>
            </a:r>
          </a:p>
          <a:p>
            <a:pPr lvl="0"/>
            <a:r>
              <a:rPr lang="en-GB" sz="1400" dirty="0">
                <a:latin typeface="Tenorite" panose="00000500000000000000" pitchFamily="2" charset="0"/>
              </a:rPr>
              <a:t>Speech and language</a:t>
            </a:r>
          </a:p>
          <a:p>
            <a:r>
              <a:rPr lang="en-GB" sz="1400" dirty="0">
                <a:latin typeface="Tenorite" panose="00000500000000000000" pitchFamily="2" charset="0"/>
              </a:rPr>
              <a:t>Social communication etc</a:t>
            </a:r>
          </a:p>
        </p:txBody>
      </p:sp>
      <p:sp>
        <p:nvSpPr>
          <p:cNvPr id="37" name="TextBox 36">
            <a:extLst>
              <a:ext uri="{FF2B5EF4-FFF2-40B4-BE49-F238E27FC236}">
                <a16:creationId xmlns:a16="http://schemas.microsoft.com/office/drawing/2014/main" id="{13EEE607-B3EC-77DE-45FE-113D39D521E4}"/>
              </a:ext>
            </a:extLst>
          </p:cNvPr>
          <p:cNvSpPr txBox="1"/>
          <p:nvPr/>
        </p:nvSpPr>
        <p:spPr>
          <a:xfrm>
            <a:off x="1554332" y="2291121"/>
            <a:ext cx="5377180" cy="2554545"/>
          </a:xfrm>
          <a:prstGeom prst="rect">
            <a:avLst/>
          </a:prstGeom>
          <a:noFill/>
        </p:spPr>
        <p:txBody>
          <a:bodyPr wrap="square">
            <a:spAutoFit/>
          </a:bodyPr>
          <a:lstStyle/>
          <a:p>
            <a:pPr lvl="0"/>
            <a:r>
              <a:rPr lang="en-GB" sz="1600" dirty="0">
                <a:latin typeface="Tenorite" panose="00000500000000000000" pitchFamily="2" charset="0"/>
              </a:rPr>
              <a:t>Children with SEND access the curriculum with adult support, scaffolding or modification as appropriate.</a:t>
            </a:r>
          </a:p>
          <a:p>
            <a:pPr lvl="0"/>
            <a:r>
              <a:rPr lang="en-GB" sz="1600" dirty="0">
                <a:latin typeface="Tenorite" panose="00000500000000000000" pitchFamily="2" charset="0"/>
              </a:rPr>
              <a:t>Specialist advice is sought and</a:t>
            </a:r>
          </a:p>
          <a:p>
            <a:r>
              <a:rPr lang="en-GB" sz="1600" dirty="0">
                <a:latin typeface="Tenorite" panose="00000500000000000000" pitchFamily="2" charset="0"/>
              </a:rPr>
              <a:t>recommended equipment and resources are used as directed e.g. daily exercises as advised by an OT.</a:t>
            </a:r>
          </a:p>
          <a:p>
            <a:pPr lvl="0"/>
            <a:r>
              <a:rPr lang="en-GB" sz="1600" dirty="0">
                <a:latin typeface="Tenorite" panose="00000500000000000000" pitchFamily="2" charset="0"/>
              </a:rPr>
              <a:t>Children‘s interests and strengths are used to encourage engagement in their learning.</a:t>
            </a:r>
          </a:p>
          <a:p>
            <a:pPr lvl="0"/>
            <a:r>
              <a:rPr lang="en-GB" sz="1600" dirty="0">
                <a:latin typeface="Tenorite" panose="00000500000000000000" pitchFamily="2" charset="0"/>
              </a:rPr>
              <a:t>The curriculum is adapted to meet individual need e.g. children may take part in provisions such as Hugs Equine Therapy.</a:t>
            </a:r>
          </a:p>
        </p:txBody>
      </p:sp>
      <p:sp>
        <p:nvSpPr>
          <p:cNvPr id="39" name="TextBox 38">
            <a:extLst>
              <a:ext uri="{FF2B5EF4-FFF2-40B4-BE49-F238E27FC236}">
                <a16:creationId xmlns:a16="http://schemas.microsoft.com/office/drawing/2014/main" id="{30F3D4B9-16B9-608A-5EF0-85754C434E2A}"/>
              </a:ext>
            </a:extLst>
          </p:cNvPr>
          <p:cNvSpPr txBox="1"/>
          <p:nvPr/>
        </p:nvSpPr>
        <p:spPr>
          <a:xfrm>
            <a:off x="7700608" y="2331497"/>
            <a:ext cx="6377513" cy="1569660"/>
          </a:xfrm>
          <a:prstGeom prst="rect">
            <a:avLst/>
          </a:prstGeom>
          <a:noFill/>
        </p:spPr>
        <p:txBody>
          <a:bodyPr wrap="square">
            <a:spAutoFit/>
          </a:bodyPr>
          <a:lstStyle/>
          <a:p>
            <a:pPr lvl="0"/>
            <a:r>
              <a:rPr lang="en-GB" sz="1600" dirty="0">
                <a:latin typeface="Tenorite" panose="00000500000000000000" pitchFamily="2" charset="0"/>
              </a:rPr>
              <a:t>All children regardless of ability or need are included in all school activities, extra-curricular clubs and school trips.</a:t>
            </a:r>
          </a:p>
          <a:p>
            <a:pPr lvl="0"/>
            <a:r>
              <a:rPr lang="en-GB" sz="1600" dirty="0">
                <a:latin typeface="Tenorite" panose="00000500000000000000" pitchFamily="2" charset="0"/>
              </a:rPr>
              <a:t>Specific needs are provided for on a one-to-one basis ensuring the needs of the individual child are met.</a:t>
            </a:r>
          </a:p>
          <a:p>
            <a:pPr lvl="0"/>
            <a:r>
              <a:rPr lang="en-GB" sz="1600" dirty="0">
                <a:latin typeface="Tenorite" panose="00000500000000000000" pitchFamily="2" charset="0"/>
              </a:rPr>
              <a:t>Inclusion is important and provision is made so that children with SEND can always have access to school trips. </a:t>
            </a:r>
          </a:p>
        </p:txBody>
      </p:sp>
    </p:spTree>
    <p:extLst>
      <p:ext uri="{BB962C8B-B14F-4D97-AF65-F5344CB8AC3E}">
        <p14:creationId xmlns:p14="http://schemas.microsoft.com/office/powerpoint/2010/main" val="151323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7DB"/>
        </a:solidFill>
        <a:effectLst/>
      </p:bgPr>
    </p:bg>
    <p:spTree>
      <p:nvGrpSpPr>
        <p:cNvPr id="1" name="">
          <a:extLst>
            <a:ext uri="{FF2B5EF4-FFF2-40B4-BE49-F238E27FC236}">
              <a16:creationId xmlns:a16="http://schemas.microsoft.com/office/drawing/2014/main" id="{07B137C2-6099-7601-0B06-661421CC9D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4288114-9459-3EA2-1EA7-BD950F5BD45C}"/>
              </a:ext>
            </a:extLst>
          </p:cNvPr>
          <p:cNvGrpSpPr/>
          <p:nvPr/>
        </p:nvGrpSpPr>
        <p:grpSpPr>
          <a:xfrm>
            <a:off x="669318" y="1000563"/>
            <a:ext cx="14080851" cy="9501812"/>
            <a:chOff x="0" y="0"/>
            <a:chExt cx="3568062" cy="2407742"/>
          </a:xfrm>
        </p:grpSpPr>
        <p:sp>
          <p:nvSpPr>
            <p:cNvPr id="3" name="Freeform 3">
              <a:extLst>
                <a:ext uri="{FF2B5EF4-FFF2-40B4-BE49-F238E27FC236}">
                  <a16:creationId xmlns:a16="http://schemas.microsoft.com/office/drawing/2014/main" id="{C44A7AA9-2960-7917-9270-701C3F44D843}"/>
                </a:ext>
              </a:extLst>
            </p:cNvPr>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a:extLst>
                <a:ext uri="{FF2B5EF4-FFF2-40B4-BE49-F238E27FC236}">
                  <a16:creationId xmlns:a16="http://schemas.microsoft.com/office/drawing/2014/main" id="{D4DC38C3-3187-7750-3F5B-3E251E06CEA5}"/>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a:extLst>
              <a:ext uri="{FF2B5EF4-FFF2-40B4-BE49-F238E27FC236}">
                <a16:creationId xmlns:a16="http://schemas.microsoft.com/office/drawing/2014/main" id="{DA147577-C36B-BBFC-084C-D6FBC01FDCEE}"/>
              </a:ext>
            </a:extLst>
          </p:cNvPr>
          <p:cNvGrpSpPr/>
          <p:nvPr/>
        </p:nvGrpSpPr>
        <p:grpSpPr>
          <a:xfrm>
            <a:off x="485140" y="597138"/>
            <a:ext cx="13838493" cy="9652168"/>
            <a:chOff x="-12193" y="-38100"/>
            <a:chExt cx="3580255" cy="2445842"/>
          </a:xfrm>
        </p:grpSpPr>
        <p:sp>
          <p:nvSpPr>
            <p:cNvPr id="6" name="Freeform 6">
              <a:extLst>
                <a:ext uri="{FF2B5EF4-FFF2-40B4-BE49-F238E27FC236}">
                  <a16:creationId xmlns:a16="http://schemas.microsoft.com/office/drawing/2014/main" id="{08419204-7702-2F39-6857-3A6C5ED5A9F9}"/>
                </a:ext>
              </a:extLst>
            </p:cNvPr>
            <p:cNvSpPr/>
            <p:nvPr/>
          </p:nvSpPr>
          <p:spPr>
            <a:xfrm>
              <a:off x="-12193" y="-32792"/>
              <a:ext cx="3568062" cy="2440534"/>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dirty="0"/>
            </a:p>
          </p:txBody>
        </p:sp>
        <p:sp>
          <p:nvSpPr>
            <p:cNvPr id="7" name="TextBox 7">
              <a:extLst>
                <a:ext uri="{FF2B5EF4-FFF2-40B4-BE49-F238E27FC236}">
                  <a16:creationId xmlns:a16="http://schemas.microsoft.com/office/drawing/2014/main" id="{59040E3E-85D7-5793-B60A-6F05CE0B963F}"/>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a:extLst>
              <a:ext uri="{FF2B5EF4-FFF2-40B4-BE49-F238E27FC236}">
                <a16:creationId xmlns:a16="http://schemas.microsoft.com/office/drawing/2014/main" id="{0F610F35-9974-DF84-7E5E-06201FCF23E3}"/>
              </a:ext>
            </a:extLst>
          </p:cNvPr>
          <p:cNvGrpSpPr/>
          <p:nvPr/>
        </p:nvGrpSpPr>
        <p:grpSpPr>
          <a:xfrm>
            <a:off x="1507179" y="1881845"/>
            <a:ext cx="12509572" cy="3784654"/>
            <a:chOff x="0" y="0"/>
            <a:chExt cx="1590334" cy="585521"/>
          </a:xfrm>
        </p:grpSpPr>
        <p:sp>
          <p:nvSpPr>
            <p:cNvPr id="9" name="Freeform 9">
              <a:extLst>
                <a:ext uri="{FF2B5EF4-FFF2-40B4-BE49-F238E27FC236}">
                  <a16:creationId xmlns:a16="http://schemas.microsoft.com/office/drawing/2014/main" id="{11CC4206-5B36-FF5E-621E-067C8785E1F1}"/>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FE7DB"/>
            </a:solidFill>
          </p:spPr>
          <p:txBody>
            <a:bodyPr/>
            <a:lstStyle/>
            <a:p>
              <a:endParaRPr lang="en-GB"/>
            </a:p>
          </p:txBody>
        </p:sp>
        <p:sp>
          <p:nvSpPr>
            <p:cNvPr id="10" name="TextBox 10">
              <a:extLst>
                <a:ext uri="{FF2B5EF4-FFF2-40B4-BE49-F238E27FC236}">
                  <a16:creationId xmlns:a16="http://schemas.microsoft.com/office/drawing/2014/main" id="{E269E61C-E5DD-6D3D-268F-BA004363C6F9}"/>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2" name="Group 12">
            <a:extLst>
              <a:ext uri="{FF2B5EF4-FFF2-40B4-BE49-F238E27FC236}">
                <a16:creationId xmlns:a16="http://schemas.microsoft.com/office/drawing/2014/main" id="{0FAA6902-398A-9669-1574-F659F55463DB}"/>
              </a:ext>
            </a:extLst>
          </p:cNvPr>
          <p:cNvGrpSpPr/>
          <p:nvPr/>
        </p:nvGrpSpPr>
        <p:grpSpPr>
          <a:xfrm>
            <a:off x="1494365" y="5751469"/>
            <a:ext cx="12522385" cy="2022966"/>
            <a:chOff x="0" y="0"/>
            <a:chExt cx="1590334" cy="585521"/>
          </a:xfrm>
        </p:grpSpPr>
        <p:sp>
          <p:nvSpPr>
            <p:cNvPr id="13" name="Freeform 13">
              <a:extLst>
                <a:ext uri="{FF2B5EF4-FFF2-40B4-BE49-F238E27FC236}">
                  <a16:creationId xmlns:a16="http://schemas.microsoft.com/office/drawing/2014/main" id="{40D53C89-436A-E77D-8676-DD07C5AAA5C7}"/>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3CBA7"/>
            </a:solidFill>
          </p:spPr>
          <p:txBody>
            <a:bodyPr/>
            <a:lstStyle/>
            <a:p>
              <a:endParaRPr lang="en-GB"/>
            </a:p>
          </p:txBody>
        </p:sp>
        <p:sp>
          <p:nvSpPr>
            <p:cNvPr id="14" name="TextBox 14">
              <a:extLst>
                <a:ext uri="{FF2B5EF4-FFF2-40B4-BE49-F238E27FC236}">
                  <a16:creationId xmlns:a16="http://schemas.microsoft.com/office/drawing/2014/main" id="{3FACA5B8-BEE4-1E73-A9E5-399207672BE1}"/>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a:extLst>
              <a:ext uri="{FF2B5EF4-FFF2-40B4-BE49-F238E27FC236}">
                <a16:creationId xmlns:a16="http://schemas.microsoft.com/office/drawing/2014/main" id="{D6965FA4-C576-15A8-2FC0-BEF1446E4B9E}"/>
              </a:ext>
            </a:extLst>
          </p:cNvPr>
          <p:cNvGrpSpPr/>
          <p:nvPr/>
        </p:nvGrpSpPr>
        <p:grpSpPr>
          <a:xfrm>
            <a:off x="1466425" y="7826940"/>
            <a:ext cx="12567349" cy="2248373"/>
            <a:chOff x="0" y="0"/>
            <a:chExt cx="1590334" cy="585521"/>
          </a:xfrm>
        </p:grpSpPr>
        <p:sp>
          <p:nvSpPr>
            <p:cNvPr id="16" name="Freeform 16">
              <a:extLst>
                <a:ext uri="{FF2B5EF4-FFF2-40B4-BE49-F238E27FC236}">
                  <a16:creationId xmlns:a16="http://schemas.microsoft.com/office/drawing/2014/main" id="{8E8BE28E-7CFF-B84B-19B0-33285F1C5F09}"/>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499971"/>
            </a:solidFill>
          </p:spPr>
          <p:txBody>
            <a:bodyPr/>
            <a:lstStyle/>
            <a:p>
              <a:endParaRPr lang="en-GB"/>
            </a:p>
          </p:txBody>
        </p:sp>
        <p:sp>
          <p:nvSpPr>
            <p:cNvPr id="17" name="TextBox 17">
              <a:extLst>
                <a:ext uri="{FF2B5EF4-FFF2-40B4-BE49-F238E27FC236}">
                  <a16:creationId xmlns:a16="http://schemas.microsoft.com/office/drawing/2014/main" id="{1A7CD298-9CD3-CA60-CDFE-2E6051C8A403}"/>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a:extLst>
              <a:ext uri="{FF2B5EF4-FFF2-40B4-BE49-F238E27FC236}">
                <a16:creationId xmlns:a16="http://schemas.microsoft.com/office/drawing/2014/main" id="{31EDEC35-1BA5-1F1F-B537-4F66BB523AD8}"/>
              </a:ext>
            </a:extLst>
          </p:cNvPr>
          <p:cNvSpPr/>
          <p:nvPr/>
        </p:nvSpPr>
        <p:spPr>
          <a:xfrm>
            <a:off x="872038" y="7870619"/>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9" name="Freeform 19">
            <a:extLst>
              <a:ext uri="{FF2B5EF4-FFF2-40B4-BE49-F238E27FC236}">
                <a16:creationId xmlns:a16="http://schemas.microsoft.com/office/drawing/2014/main" id="{B50EEFA5-A1B3-A7FD-00BF-76DBE89AA678}"/>
              </a:ext>
            </a:extLst>
          </p:cNvPr>
          <p:cNvSpPr/>
          <p:nvPr/>
        </p:nvSpPr>
        <p:spPr>
          <a:xfrm>
            <a:off x="807147" y="5517112"/>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6" name="TextBox 26">
            <a:extLst>
              <a:ext uri="{FF2B5EF4-FFF2-40B4-BE49-F238E27FC236}">
                <a16:creationId xmlns:a16="http://schemas.microsoft.com/office/drawing/2014/main" id="{B1B41918-D42A-918B-8DC0-585FC1AB239A}"/>
              </a:ext>
            </a:extLst>
          </p:cNvPr>
          <p:cNvSpPr txBox="1"/>
          <p:nvPr/>
        </p:nvSpPr>
        <p:spPr>
          <a:xfrm>
            <a:off x="1047235" y="1248246"/>
            <a:ext cx="12947550" cy="954107"/>
          </a:xfrm>
          <a:prstGeom prst="rect">
            <a:avLst/>
          </a:prstGeom>
        </p:spPr>
        <p:txBody>
          <a:bodyPr lIns="0" tIns="0" rIns="0" bIns="0" rtlCol="0" anchor="t">
            <a:spAutoFit/>
          </a:bodyPr>
          <a:lstStyle/>
          <a:p>
            <a:pPr lvl="0"/>
            <a:r>
              <a:rPr lang="en-GB" sz="4400" b="1" dirty="0">
                <a:latin typeface="Tenorite" panose="00000500000000000000" pitchFamily="2" charset="0"/>
              </a:rPr>
              <a:t>Teaching and Learning</a:t>
            </a:r>
            <a:endParaRPr lang="en-GB" sz="4400" dirty="0">
              <a:latin typeface="Tenorite" panose="00000500000000000000" pitchFamily="2" charset="0"/>
            </a:endParaRPr>
          </a:p>
          <a:p>
            <a:r>
              <a:rPr lang="en-GB" b="1" dirty="0"/>
              <a:t> </a:t>
            </a:r>
            <a:endParaRPr lang="en-GB" dirty="0"/>
          </a:p>
        </p:txBody>
      </p:sp>
      <p:sp>
        <p:nvSpPr>
          <p:cNvPr id="27" name="Freeform 27">
            <a:extLst>
              <a:ext uri="{FF2B5EF4-FFF2-40B4-BE49-F238E27FC236}">
                <a16:creationId xmlns:a16="http://schemas.microsoft.com/office/drawing/2014/main" id="{A833E8DE-9186-733F-A69B-F3DB8DA96B59}"/>
              </a:ext>
            </a:extLst>
          </p:cNvPr>
          <p:cNvSpPr/>
          <p:nvPr/>
        </p:nvSpPr>
        <p:spPr>
          <a:xfrm>
            <a:off x="789367" y="3304069"/>
            <a:ext cx="515737" cy="644672"/>
          </a:xfrm>
          <a:custGeom>
            <a:avLst/>
            <a:gdLst/>
            <a:ahLst/>
            <a:cxnLst/>
            <a:rect l="l" t="t" r="r" b="b"/>
            <a:pathLst>
              <a:path w="515737" h="644672">
                <a:moveTo>
                  <a:pt x="0" y="0"/>
                </a:moveTo>
                <a:lnTo>
                  <a:pt x="515737" y="0"/>
                </a:lnTo>
                <a:lnTo>
                  <a:pt x="515737" y="644671"/>
                </a:lnTo>
                <a:lnTo>
                  <a:pt x="0" y="644671"/>
                </a:lnTo>
                <a:lnTo>
                  <a:pt x="0" y="0"/>
                </a:lnTo>
                <a:close/>
              </a:path>
            </a:pathLst>
          </a:custGeom>
          <a:blipFill>
            <a:blip r:embed="rId5"/>
            <a:stretch>
              <a:fillRect/>
            </a:stretch>
          </a:blipFill>
        </p:spPr>
        <p:txBody>
          <a:bodyPr/>
          <a:lstStyle/>
          <a:p>
            <a:endParaRPr lang="en-GB"/>
          </a:p>
        </p:txBody>
      </p:sp>
      <p:sp>
        <p:nvSpPr>
          <p:cNvPr id="29" name="TextBox 28">
            <a:extLst>
              <a:ext uri="{FF2B5EF4-FFF2-40B4-BE49-F238E27FC236}">
                <a16:creationId xmlns:a16="http://schemas.microsoft.com/office/drawing/2014/main" id="{4222DCCE-F07F-0EA8-6842-33B6E879DA6C}"/>
              </a:ext>
            </a:extLst>
          </p:cNvPr>
          <p:cNvSpPr txBox="1"/>
          <p:nvPr/>
        </p:nvSpPr>
        <p:spPr>
          <a:xfrm>
            <a:off x="1481510" y="7992973"/>
            <a:ext cx="5909735" cy="1755930"/>
          </a:xfrm>
          <a:prstGeom prst="rect">
            <a:avLst/>
          </a:prstGeom>
          <a:noFill/>
        </p:spPr>
        <p:txBody>
          <a:bodyPr wrap="square">
            <a:spAutoFit/>
          </a:bodyPr>
          <a:lstStyle/>
          <a:p>
            <a:pPr lvl="0"/>
            <a:r>
              <a:rPr lang="en-GB" sz="1600" dirty="0">
                <a:latin typeface="Tenorite" panose="00000500000000000000" pitchFamily="2" charset="0"/>
              </a:rPr>
              <a:t>All lessons are carefully planned to include focused learning objectives, clear success criteria, different learning styles and differentiated activities.</a:t>
            </a:r>
          </a:p>
          <a:p>
            <a:pPr lvl="0"/>
            <a:r>
              <a:rPr lang="en-GB" sz="1600" dirty="0">
                <a:latin typeface="Tenorite" panose="00000500000000000000" pitchFamily="2" charset="0"/>
              </a:rPr>
              <a:t>All staff have had training in emotion coaching. </a:t>
            </a:r>
          </a:p>
          <a:p>
            <a:pPr lvl="0"/>
            <a:r>
              <a:rPr lang="en-GB" sz="1600" dirty="0">
                <a:latin typeface="Tenorite" panose="00000500000000000000" pitchFamily="2" charset="0"/>
              </a:rPr>
              <a:t>Children work in ability groups, friendship groups, pairs and independently during the school day.</a:t>
            </a:r>
          </a:p>
          <a:p>
            <a:pPr marL="342900" lvl="0" indent="-342900">
              <a:lnSpc>
                <a:spcPct val="107000"/>
              </a:lnSpc>
              <a:spcAft>
                <a:spcPts val="800"/>
              </a:spcAft>
              <a:buFont typeface="Symbol" panose="05050102010706020507" pitchFamily="18" charset="2"/>
              <a:buChar char=""/>
            </a:pP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A26A0EF0-0738-967C-191D-53C13086AA4E}"/>
              </a:ext>
            </a:extLst>
          </p:cNvPr>
          <p:cNvSpPr txBox="1"/>
          <p:nvPr/>
        </p:nvSpPr>
        <p:spPr>
          <a:xfrm>
            <a:off x="7669537" y="7794930"/>
            <a:ext cx="6425789" cy="2308324"/>
          </a:xfrm>
          <a:prstGeom prst="rect">
            <a:avLst/>
          </a:prstGeom>
          <a:noFill/>
        </p:spPr>
        <p:txBody>
          <a:bodyPr wrap="square">
            <a:spAutoFit/>
          </a:bodyPr>
          <a:lstStyle/>
          <a:p>
            <a:pPr lvl="0"/>
            <a:r>
              <a:rPr lang="en-GB" sz="1600" dirty="0">
                <a:latin typeface="Tenorite" panose="00000500000000000000" pitchFamily="2" charset="0"/>
              </a:rPr>
              <a:t>All staff encourage children to use metacognitive practice i.e. using ‘I do, we do, you do’ in all of their </a:t>
            </a:r>
            <a:r>
              <a:rPr lang="en-GB" sz="1600" dirty="0" smtClean="0">
                <a:latin typeface="Tenorite" panose="00000500000000000000" pitchFamily="2" charset="0"/>
              </a:rPr>
              <a:t>learning, derived from teaching Walk </a:t>
            </a:r>
            <a:r>
              <a:rPr lang="en-GB" sz="1600" dirty="0" err="1" smtClean="0">
                <a:latin typeface="Tenorite" panose="00000500000000000000" pitchFamily="2" charset="0"/>
              </a:rPr>
              <a:t>Thrus</a:t>
            </a:r>
            <a:r>
              <a:rPr lang="en-GB" sz="1600" dirty="0" smtClean="0">
                <a:latin typeface="Tenorite" panose="00000500000000000000" pitchFamily="2" charset="0"/>
              </a:rPr>
              <a:t>.</a:t>
            </a:r>
            <a:endParaRPr lang="en-GB" sz="1600" dirty="0">
              <a:latin typeface="Tenorite" panose="00000500000000000000" pitchFamily="2" charset="0"/>
            </a:endParaRPr>
          </a:p>
          <a:p>
            <a:pPr lvl="0"/>
            <a:r>
              <a:rPr lang="en-GB" sz="1600" dirty="0">
                <a:latin typeface="Tenorite" panose="00000500000000000000" pitchFamily="2" charset="0"/>
              </a:rPr>
              <a:t>Each class has a TA who supports the teacher by ensuring that all pupils can access activities to further their learning.</a:t>
            </a:r>
          </a:p>
          <a:p>
            <a:pPr lvl="0"/>
            <a:r>
              <a:rPr lang="en-GB" sz="1600" dirty="0">
                <a:latin typeface="Tenorite" panose="00000500000000000000" pitchFamily="2" charset="0"/>
              </a:rPr>
              <a:t>There is effective, live feedback to children - face to face.</a:t>
            </a:r>
          </a:p>
          <a:p>
            <a:pPr lvl="0"/>
            <a:r>
              <a:rPr lang="en-GB" sz="1600" dirty="0">
                <a:latin typeface="Tenorite" panose="00000500000000000000" pitchFamily="2" charset="0"/>
              </a:rPr>
              <a:t>Alternative ways of recording may be used.</a:t>
            </a:r>
          </a:p>
          <a:p>
            <a:pPr lvl="0"/>
            <a:r>
              <a:rPr lang="en-GB" sz="1600" dirty="0">
                <a:latin typeface="Tenorite" panose="00000500000000000000" pitchFamily="2" charset="0"/>
              </a:rPr>
              <a:t>Many strategies and equipment are available for all children.  For example, pencil grips and coloured overlays.</a:t>
            </a:r>
          </a:p>
        </p:txBody>
      </p:sp>
      <p:sp>
        <p:nvSpPr>
          <p:cNvPr id="33" name="TextBox 32">
            <a:extLst>
              <a:ext uri="{FF2B5EF4-FFF2-40B4-BE49-F238E27FC236}">
                <a16:creationId xmlns:a16="http://schemas.microsoft.com/office/drawing/2014/main" id="{87AC7872-ED54-60D1-67D3-11D9C0E36076}"/>
              </a:ext>
            </a:extLst>
          </p:cNvPr>
          <p:cNvSpPr txBox="1"/>
          <p:nvPr/>
        </p:nvSpPr>
        <p:spPr>
          <a:xfrm>
            <a:off x="1494364" y="5751469"/>
            <a:ext cx="6215380" cy="2062103"/>
          </a:xfrm>
          <a:prstGeom prst="rect">
            <a:avLst/>
          </a:prstGeom>
          <a:noFill/>
        </p:spPr>
        <p:txBody>
          <a:bodyPr wrap="square">
            <a:spAutoFit/>
          </a:bodyPr>
          <a:lstStyle/>
          <a:p>
            <a:pPr lvl="0"/>
            <a:r>
              <a:rPr lang="en-GB" sz="1600" dirty="0">
                <a:latin typeface="Tenorite" panose="00000500000000000000" pitchFamily="2" charset="0"/>
              </a:rPr>
              <a:t>Teachers and Support staff work in partnership, sharing information to ensure provision is effective and targeted appropriately.</a:t>
            </a:r>
          </a:p>
          <a:p>
            <a:pPr lvl="0"/>
            <a:r>
              <a:rPr lang="en-GB" sz="1600" dirty="0">
                <a:latin typeface="Tenorite" panose="00000500000000000000" pitchFamily="2" charset="0"/>
              </a:rPr>
              <a:t>Access to needs led small group intervention for reinforcement of concepts requiring over learning and/or pre-teaching of new concepts. This may be taken by the teacher or TA.</a:t>
            </a:r>
          </a:p>
          <a:p>
            <a:pPr lvl="0"/>
            <a:r>
              <a:rPr lang="en-GB" sz="1600" dirty="0">
                <a:latin typeface="Tenorite" panose="00000500000000000000" pitchFamily="2" charset="0"/>
              </a:rPr>
              <a:t>Sensory strategies are used for those needing input to be ready to learn </a:t>
            </a:r>
            <a:r>
              <a:rPr lang="en-GB" sz="1600" dirty="0" err="1">
                <a:latin typeface="Tenorite" panose="00000500000000000000" pitchFamily="2" charset="0"/>
              </a:rPr>
              <a:t>ie</a:t>
            </a:r>
            <a:r>
              <a:rPr lang="en-GB" sz="1600" dirty="0">
                <a:latin typeface="Tenorite" panose="00000500000000000000" pitchFamily="2" charset="0"/>
              </a:rPr>
              <a:t> proprioceptive input between lessons, brain breaks, resistance bands on chairs. </a:t>
            </a:r>
          </a:p>
        </p:txBody>
      </p:sp>
      <p:sp>
        <p:nvSpPr>
          <p:cNvPr id="35" name="TextBox 34">
            <a:extLst>
              <a:ext uri="{FF2B5EF4-FFF2-40B4-BE49-F238E27FC236}">
                <a16:creationId xmlns:a16="http://schemas.microsoft.com/office/drawing/2014/main" id="{7995EABB-ED5E-3AFC-76C4-3A241BB75122}"/>
              </a:ext>
            </a:extLst>
          </p:cNvPr>
          <p:cNvSpPr txBox="1"/>
          <p:nvPr/>
        </p:nvSpPr>
        <p:spPr>
          <a:xfrm>
            <a:off x="7709744" y="5921902"/>
            <a:ext cx="6230742" cy="1815882"/>
          </a:xfrm>
          <a:prstGeom prst="rect">
            <a:avLst/>
          </a:prstGeom>
          <a:noFill/>
        </p:spPr>
        <p:txBody>
          <a:bodyPr wrap="square">
            <a:spAutoFit/>
          </a:bodyPr>
          <a:lstStyle/>
          <a:p>
            <a:pPr lvl="0"/>
            <a:r>
              <a:rPr lang="en-GB" sz="1600" dirty="0">
                <a:latin typeface="Tenorite" panose="00000500000000000000" pitchFamily="2" charset="0"/>
              </a:rPr>
              <a:t>Children are screened for </a:t>
            </a:r>
            <a:r>
              <a:rPr lang="en-GB" sz="1600" dirty="0" smtClean="0">
                <a:latin typeface="Tenorite" panose="00000500000000000000" pitchFamily="2" charset="0"/>
              </a:rPr>
              <a:t>dyslexic tendencies.</a:t>
            </a:r>
            <a:endParaRPr lang="en-GB" sz="1600" dirty="0">
              <a:latin typeface="Tenorite" panose="00000500000000000000" pitchFamily="2" charset="0"/>
            </a:endParaRPr>
          </a:p>
          <a:p>
            <a:pPr lvl="0"/>
            <a:r>
              <a:rPr lang="en-GB" sz="1600" dirty="0">
                <a:latin typeface="Tenorite" panose="00000500000000000000" pitchFamily="2" charset="0"/>
              </a:rPr>
              <a:t>Supported group work in class to ensure understanding, facilitate learning, foster independence, and keep children on task.</a:t>
            </a:r>
          </a:p>
          <a:p>
            <a:pPr lvl="0"/>
            <a:r>
              <a:rPr lang="en-GB" sz="1600" dirty="0">
                <a:latin typeface="Tenorite" panose="00000500000000000000" pitchFamily="2" charset="0"/>
              </a:rPr>
              <a:t>Access to technology such as laptops, </a:t>
            </a:r>
            <a:r>
              <a:rPr lang="en-GB" sz="1600" dirty="0" err="1">
                <a:latin typeface="Tenorite" panose="00000500000000000000" pitchFamily="2" charset="0"/>
              </a:rPr>
              <a:t>iPAD</a:t>
            </a:r>
            <a:r>
              <a:rPr lang="en-GB" sz="1600" dirty="0">
                <a:latin typeface="Tenorite" panose="00000500000000000000" pitchFamily="2" charset="0"/>
              </a:rPr>
              <a:t>,  etc.</a:t>
            </a:r>
          </a:p>
          <a:p>
            <a:pPr lvl="0"/>
            <a:endParaRPr lang="en-GB" sz="1600" dirty="0">
              <a:latin typeface="Tenorite" panose="00000500000000000000" pitchFamily="2" charset="0"/>
            </a:endParaRPr>
          </a:p>
          <a:p>
            <a:pPr lvl="0"/>
            <a:r>
              <a:rPr lang="en-GB" sz="1600" dirty="0">
                <a:latin typeface="Tenorite" panose="00000500000000000000" pitchFamily="2" charset="0"/>
              </a:rPr>
              <a:t>Literacy support tools available for those pupils who have traits of </a:t>
            </a:r>
            <a:r>
              <a:rPr lang="en-GB" sz="1600" dirty="0" smtClean="0">
                <a:latin typeface="Tenorite" panose="00000500000000000000" pitchFamily="2" charset="0"/>
              </a:rPr>
              <a:t>dyslexia such as </a:t>
            </a:r>
            <a:r>
              <a:rPr lang="en-GB" sz="1600" dirty="0" err="1">
                <a:latin typeface="Tenorite" panose="00000500000000000000" pitchFamily="2" charset="0"/>
              </a:rPr>
              <a:t>N</a:t>
            </a:r>
            <a:r>
              <a:rPr lang="en-GB" sz="1600" dirty="0" err="1" smtClean="0">
                <a:latin typeface="Tenorite" panose="00000500000000000000" pitchFamily="2" charset="0"/>
              </a:rPr>
              <a:t>essy</a:t>
            </a:r>
            <a:endParaRPr lang="en-GB" sz="1600" dirty="0">
              <a:latin typeface="Tenorite" panose="00000500000000000000" pitchFamily="2"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6E6A8CCD-AD11-3795-803C-5881D1BB41D4}"/>
              </a:ext>
            </a:extLst>
          </p:cNvPr>
          <p:cNvSpPr txBox="1"/>
          <p:nvPr/>
        </p:nvSpPr>
        <p:spPr>
          <a:xfrm>
            <a:off x="1479238" y="1899283"/>
            <a:ext cx="5598779" cy="4031873"/>
          </a:xfrm>
          <a:prstGeom prst="rect">
            <a:avLst/>
          </a:prstGeom>
          <a:noFill/>
        </p:spPr>
        <p:txBody>
          <a:bodyPr wrap="square">
            <a:spAutoFit/>
          </a:bodyPr>
          <a:lstStyle/>
          <a:p>
            <a:pPr lvl="0"/>
            <a:r>
              <a:rPr lang="en-GB" sz="1400" dirty="0">
                <a:latin typeface="Tenorite" panose="00000500000000000000" pitchFamily="2" charset="0"/>
              </a:rPr>
              <a:t>P</a:t>
            </a:r>
            <a:r>
              <a:rPr lang="en-GB" sz="1600" dirty="0">
                <a:latin typeface="Tenorite" panose="00000500000000000000" pitchFamily="2" charset="0"/>
              </a:rPr>
              <a:t>ersonalised and highly differentiated work is provided to enable independent learning.</a:t>
            </a:r>
          </a:p>
          <a:p>
            <a:pPr lvl="0"/>
            <a:r>
              <a:rPr lang="en-GB" sz="1600" dirty="0">
                <a:latin typeface="Tenorite" panose="00000500000000000000" pitchFamily="2" charset="0"/>
              </a:rPr>
              <a:t>Individualised targets are created through the assess, plan, do, review process.  These are reviewed on a regular basis in class (between staff and pupil) and at least termly with parents.</a:t>
            </a:r>
          </a:p>
          <a:p>
            <a:pPr lvl="0"/>
            <a:r>
              <a:rPr lang="en-GB" sz="1600" dirty="0">
                <a:latin typeface="Tenorite" panose="00000500000000000000" pitchFamily="2" charset="0"/>
              </a:rPr>
              <a:t>Bespoke support packages are created for individual children (additional to and different from what is normally available in the classroom) The children receiving this level of support will have needs such as: speech and language, sensory needs, learning delay, hearing and visual needs, autism, dyslexia, social and emotional difficulties or any other difficulty or disability. </a:t>
            </a:r>
          </a:p>
          <a:p>
            <a:r>
              <a:rPr lang="en-GB" sz="1600" dirty="0">
                <a:latin typeface="Tenorite" panose="00000500000000000000" pitchFamily="2" charset="0"/>
              </a:rPr>
              <a:t>Individual targeted teaching following specific programme </a:t>
            </a:r>
            <a:r>
              <a:rPr lang="en-GB" sz="1600" dirty="0" err="1">
                <a:latin typeface="Tenorite" panose="00000500000000000000" pitchFamily="2" charset="0"/>
              </a:rPr>
              <a:t>e.g</a:t>
            </a:r>
            <a:r>
              <a:rPr lang="en-GB" sz="1600" dirty="0">
                <a:latin typeface="Tenorite" panose="00000500000000000000" pitchFamily="2" charset="0"/>
              </a:rPr>
              <a:t> SALT programme.  </a:t>
            </a:r>
          </a:p>
          <a:p>
            <a:pPr lvl="0"/>
            <a:endParaRPr lang="en-GB" sz="1600" dirty="0">
              <a:latin typeface="Tenorite" panose="00000500000000000000" pitchFamily="2" charset="0"/>
            </a:endParaRPr>
          </a:p>
        </p:txBody>
      </p:sp>
      <p:sp>
        <p:nvSpPr>
          <p:cNvPr id="39" name="TextBox 38">
            <a:extLst>
              <a:ext uri="{FF2B5EF4-FFF2-40B4-BE49-F238E27FC236}">
                <a16:creationId xmlns:a16="http://schemas.microsoft.com/office/drawing/2014/main" id="{F6C3E14F-20C1-F2D1-0D52-A0BC741DEBBD}"/>
              </a:ext>
            </a:extLst>
          </p:cNvPr>
          <p:cNvSpPr txBox="1"/>
          <p:nvPr/>
        </p:nvSpPr>
        <p:spPr>
          <a:xfrm>
            <a:off x="7172538" y="1822602"/>
            <a:ext cx="6982196" cy="3785652"/>
          </a:xfrm>
          <a:prstGeom prst="rect">
            <a:avLst/>
          </a:prstGeom>
          <a:noFill/>
        </p:spPr>
        <p:txBody>
          <a:bodyPr wrap="square">
            <a:spAutoFit/>
          </a:bodyPr>
          <a:lstStyle/>
          <a:p>
            <a:r>
              <a:rPr lang="en-GB" sz="1600" dirty="0">
                <a:latin typeface="Tenorite" panose="00000500000000000000" pitchFamily="2" charset="0"/>
              </a:rPr>
              <a:t>One-to-one support may be put in place for the children with the greatest need.  This resource is used carefully to ensure the children maintain as much independence and contact with peers as possible.</a:t>
            </a:r>
          </a:p>
          <a:p>
            <a:pPr lvl="0"/>
            <a:r>
              <a:rPr lang="en-GB" sz="1600" dirty="0">
                <a:latin typeface="Tenorite" panose="00000500000000000000" pitchFamily="2" charset="0"/>
              </a:rPr>
              <a:t>Explicit support is given to individual children on how they can develop metacognitive strategies in areas they find difficult. </a:t>
            </a:r>
          </a:p>
          <a:p>
            <a:pPr lvl="0"/>
            <a:r>
              <a:rPr lang="en-GB" sz="1600" dirty="0">
                <a:latin typeface="Tenorite" panose="00000500000000000000" pitchFamily="2" charset="0"/>
              </a:rPr>
              <a:t>Advice/Input from specialist teams or outside agency </a:t>
            </a:r>
            <a:r>
              <a:rPr lang="en-GB" sz="1600" dirty="0" err="1">
                <a:latin typeface="Tenorite" panose="00000500000000000000" pitchFamily="2" charset="0"/>
              </a:rPr>
              <a:t>eg</a:t>
            </a:r>
            <a:r>
              <a:rPr lang="en-GB" sz="1600" dirty="0">
                <a:latin typeface="Tenorite" panose="00000500000000000000" pitchFamily="2" charset="0"/>
              </a:rPr>
              <a:t> Educational Psychologist, teacher for the deaf/visually impaired.</a:t>
            </a:r>
          </a:p>
          <a:p>
            <a:pPr lvl="0"/>
            <a:r>
              <a:rPr lang="en-GB" sz="1600" dirty="0">
                <a:latin typeface="Tenorite" panose="00000500000000000000" pitchFamily="2" charset="0"/>
              </a:rPr>
              <a:t>Special test arrangements are organised as required.</a:t>
            </a:r>
          </a:p>
          <a:p>
            <a:pPr lvl="0"/>
            <a:r>
              <a:rPr lang="en-GB" sz="1600" dirty="0">
                <a:latin typeface="Tenorite" panose="00000500000000000000" pitchFamily="2" charset="0"/>
              </a:rPr>
              <a:t>Where a child needs specific, complex, ongoing support in additional to, or different from other children an application to the Local Authority for a needs assessment for an EHCP (Education, Health and Care Plan) may be made.</a:t>
            </a:r>
          </a:p>
          <a:p>
            <a:pPr lvl="0"/>
            <a:r>
              <a:rPr lang="en-GB" sz="1600" dirty="0">
                <a:latin typeface="Tenorite" panose="00000500000000000000" pitchFamily="2" charset="0"/>
              </a:rPr>
              <a:t>Where a child has an EHCP, targets will relate to their plan in order for them to make progress.</a:t>
            </a:r>
          </a:p>
          <a:p>
            <a:r>
              <a:rPr lang="en-GB" sz="1600" dirty="0">
                <a:latin typeface="Tenorite" panose="00000500000000000000" pitchFamily="2" charset="0"/>
              </a:rPr>
              <a:t>Where a child has an EHCP this will be reviewed at least yearly (or sooner if adults around the child feel it is necessary).</a:t>
            </a:r>
          </a:p>
        </p:txBody>
      </p:sp>
    </p:spTree>
    <p:extLst>
      <p:ext uri="{BB962C8B-B14F-4D97-AF65-F5344CB8AC3E}">
        <p14:creationId xmlns:p14="http://schemas.microsoft.com/office/powerpoint/2010/main" val="70994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7DB"/>
        </a:solidFill>
        <a:effectLst/>
      </p:bgPr>
    </p:bg>
    <p:spTree>
      <p:nvGrpSpPr>
        <p:cNvPr id="1" name="">
          <a:extLst>
            <a:ext uri="{FF2B5EF4-FFF2-40B4-BE49-F238E27FC236}">
              <a16:creationId xmlns:a16="http://schemas.microsoft.com/office/drawing/2014/main" id="{2AB70308-B25F-F790-9204-A4AB7DA8C8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D0462B-94C2-3AE9-B20B-07167CFC163B}"/>
              </a:ext>
            </a:extLst>
          </p:cNvPr>
          <p:cNvGrpSpPr/>
          <p:nvPr/>
        </p:nvGrpSpPr>
        <p:grpSpPr>
          <a:xfrm>
            <a:off x="671975" y="1003300"/>
            <a:ext cx="14080851" cy="9525000"/>
            <a:chOff x="0" y="0"/>
            <a:chExt cx="3568062" cy="2407742"/>
          </a:xfrm>
        </p:grpSpPr>
        <p:sp>
          <p:nvSpPr>
            <p:cNvPr id="3" name="Freeform 3">
              <a:extLst>
                <a:ext uri="{FF2B5EF4-FFF2-40B4-BE49-F238E27FC236}">
                  <a16:creationId xmlns:a16="http://schemas.microsoft.com/office/drawing/2014/main" id="{9E6EAB6F-015B-ABFC-1E10-3F3AE46410F4}"/>
                </a:ext>
              </a:extLst>
            </p:cNvPr>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a:extLst>
                <a:ext uri="{FF2B5EF4-FFF2-40B4-BE49-F238E27FC236}">
                  <a16:creationId xmlns:a16="http://schemas.microsoft.com/office/drawing/2014/main" id="{A4135369-ADAD-FB22-5D8F-01EE0EF56350}"/>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a:extLst>
              <a:ext uri="{FF2B5EF4-FFF2-40B4-BE49-F238E27FC236}">
                <a16:creationId xmlns:a16="http://schemas.microsoft.com/office/drawing/2014/main" id="{056E9FF0-AAB9-35D9-5B52-45C11DEBA39A}"/>
              </a:ext>
            </a:extLst>
          </p:cNvPr>
          <p:cNvGrpSpPr/>
          <p:nvPr/>
        </p:nvGrpSpPr>
        <p:grpSpPr>
          <a:xfrm>
            <a:off x="569512" y="754437"/>
            <a:ext cx="13838493" cy="9398406"/>
            <a:chOff x="-12193" y="-38100"/>
            <a:chExt cx="3580255" cy="2445842"/>
          </a:xfrm>
        </p:grpSpPr>
        <p:sp>
          <p:nvSpPr>
            <p:cNvPr id="6" name="Freeform 6">
              <a:extLst>
                <a:ext uri="{FF2B5EF4-FFF2-40B4-BE49-F238E27FC236}">
                  <a16:creationId xmlns:a16="http://schemas.microsoft.com/office/drawing/2014/main" id="{2F278886-12DF-3761-C19B-F97B221B8202}"/>
                </a:ext>
              </a:extLst>
            </p:cNvPr>
            <p:cNvSpPr/>
            <p:nvPr/>
          </p:nvSpPr>
          <p:spPr>
            <a:xfrm>
              <a:off x="-12193" y="-32792"/>
              <a:ext cx="3568062" cy="2440534"/>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dirty="0"/>
            </a:p>
          </p:txBody>
        </p:sp>
        <p:sp>
          <p:nvSpPr>
            <p:cNvPr id="7" name="TextBox 7">
              <a:extLst>
                <a:ext uri="{FF2B5EF4-FFF2-40B4-BE49-F238E27FC236}">
                  <a16:creationId xmlns:a16="http://schemas.microsoft.com/office/drawing/2014/main" id="{2A3F6CB1-06CC-3273-3DF5-E1B6EA4E683D}"/>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a:extLst>
              <a:ext uri="{FF2B5EF4-FFF2-40B4-BE49-F238E27FC236}">
                <a16:creationId xmlns:a16="http://schemas.microsoft.com/office/drawing/2014/main" id="{2D607CF4-6640-42F0-130D-D5BAE81E8FED}"/>
              </a:ext>
            </a:extLst>
          </p:cNvPr>
          <p:cNvGrpSpPr/>
          <p:nvPr/>
        </p:nvGrpSpPr>
        <p:grpSpPr>
          <a:xfrm>
            <a:off x="1507179" y="2279354"/>
            <a:ext cx="12509572" cy="2694102"/>
            <a:chOff x="0" y="0"/>
            <a:chExt cx="1590334" cy="585521"/>
          </a:xfrm>
        </p:grpSpPr>
        <p:sp>
          <p:nvSpPr>
            <p:cNvPr id="9" name="Freeform 9">
              <a:extLst>
                <a:ext uri="{FF2B5EF4-FFF2-40B4-BE49-F238E27FC236}">
                  <a16:creationId xmlns:a16="http://schemas.microsoft.com/office/drawing/2014/main" id="{6A381B43-6EF3-8E64-1615-924DABE18B1D}"/>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FE7DB"/>
            </a:solidFill>
          </p:spPr>
          <p:txBody>
            <a:bodyPr/>
            <a:lstStyle/>
            <a:p>
              <a:endParaRPr lang="en-GB"/>
            </a:p>
          </p:txBody>
        </p:sp>
        <p:sp>
          <p:nvSpPr>
            <p:cNvPr id="10" name="TextBox 10">
              <a:extLst>
                <a:ext uri="{FF2B5EF4-FFF2-40B4-BE49-F238E27FC236}">
                  <a16:creationId xmlns:a16="http://schemas.microsoft.com/office/drawing/2014/main" id="{3F7A518E-F3BA-F444-E2AD-F19F1F7A26F3}"/>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2" name="Group 12">
            <a:extLst>
              <a:ext uri="{FF2B5EF4-FFF2-40B4-BE49-F238E27FC236}">
                <a16:creationId xmlns:a16="http://schemas.microsoft.com/office/drawing/2014/main" id="{68640C69-D996-DBBE-0639-067FBE46B5CD}"/>
              </a:ext>
            </a:extLst>
          </p:cNvPr>
          <p:cNvGrpSpPr/>
          <p:nvPr/>
        </p:nvGrpSpPr>
        <p:grpSpPr>
          <a:xfrm>
            <a:off x="1494365" y="5076833"/>
            <a:ext cx="12522385" cy="2222593"/>
            <a:chOff x="0" y="0"/>
            <a:chExt cx="1590334" cy="585521"/>
          </a:xfrm>
        </p:grpSpPr>
        <p:sp>
          <p:nvSpPr>
            <p:cNvPr id="13" name="Freeform 13">
              <a:extLst>
                <a:ext uri="{FF2B5EF4-FFF2-40B4-BE49-F238E27FC236}">
                  <a16:creationId xmlns:a16="http://schemas.microsoft.com/office/drawing/2014/main" id="{AE0389AA-54ED-95A6-5AD3-EABCEAB67C09}"/>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3CBA7"/>
            </a:solidFill>
          </p:spPr>
          <p:txBody>
            <a:bodyPr/>
            <a:lstStyle/>
            <a:p>
              <a:endParaRPr lang="en-GB"/>
            </a:p>
          </p:txBody>
        </p:sp>
        <p:sp>
          <p:nvSpPr>
            <p:cNvPr id="14" name="TextBox 14">
              <a:extLst>
                <a:ext uri="{FF2B5EF4-FFF2-40B4-BE49-F238E27FC236}">
                  <a16:creationId xmlns:a16="http://schemas.microsoft.com/office/drawing/2014/main" id="{24C394F4-1EF2-68DB-0836-951E3662A13A}"/>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a:extLst>
              <a:ext uri="{FF2B5EF4-FFF2-40B4-BE49-F238E27FC236}">
                <a16:creationId xmlns:a16="http://schemas.microsoft.com/office/drawing/2014/main" id="{EEB535B6-D8C9-A84E-11CD-D93CE7DAE53B}"/>
              </a:ext>
            </a:extLst>
          </p:cNvPr>
          <p:cNvGrpSpPr/>
          <p:nvPr/>
        </p:nvGrpSpPr>
        <p:grpSpPr>
          <a:xfrm>
            <a:off x="1466425" y="7381212"/>
            <a:ext cx="12567349" cy="2694102"/>
            <a:chOff x="0" y="0"/>
            <a:chExt cx="1590334" cy="585521"/>
          </a:xfrm>
        </p:grpSpPr>
        <p:sp>
          <p:nvSpPr>
            <p:cNvPr id="16" name="Freeform 16">
              <a:extLst>
                <a:ext uri="{FF2B5EF4-FFF2-40B4-BE49-F238E27FC236}">
                  <a16:creationId xmlns:a16="http://schemas.microsoft.com/office/drawing/2014/main" id="{19617B14-A323-EB54-9D62-625ABD28B79A}"/>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499971"/>
            </a:solidFill>
          </p:spPr>
          <p:txBody>
            <a:bodyPr/>
            <a:lstStyle/>
            <a:p>
              <a:endParaRPr lang="en-GB"/>
            </a:p>
          </p:txBody>
        </p:sp>
        <p:sp>
          <p:nvSpPr>
            <p:cNvPr id="17" name="TextBox 17">
              <a:extLst>
                <a:ext uri="{FF2B5EF4-FFF2-40B4-BE49-F238E27FC236}">
                  <a16:creationId xmlns:a16="http://schemas.microsoft.com/office/drawing/2014/main" id="{C46F9237-E305-2776-A45C-9A52E4BF2465}"/>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a:extLst>
              <a:ext uri="{FF2B5EF4-FFF2-40B4-BE49-F238E27FC236}">
                <a16:creationId xmlns:a16="http://schemas.microsoft.com/office/drawing/2014/main" id="{21E205A5-6A72-D7CA-F8B3-6901C5846DD0}"/>
              </a:ext>
            </a:extLst>
          </p:cNvPr>
          <p:cNvSpPr/>
          <p:nvPr/>
        </p:nvSpPr>
        <p:spPr>
          <a:xfrm>
            <a:off x="872038" y="7870619"/>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9" name="Freeform 19">
            <a:extLst>
              <a:ext uri="{FF2B5EF4-FFF2-40B4-BE49-F238E27FC236}">
                <a16:creationId xmlns:a16="http://schemas.microsoft.com/office/drawing/2014/main" id="{11FE9856-04F5-A4AC-5D41-E54763903CFA}"/>
              </a:ext>
            </a:extLst>
          </p:cNvPr>
          <p:cNvSpPr/>
          <p:nvPr/>
        </p:nvSpPr>
        <p:spPr>
          <a:xfrm>
            <a:off x="807147" y="5517112"/>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6" name="TextBox 26">
            <a:extLst>
              <a:ext uri="{FF2B5EF4-FFF2-40B4-BE49-F238E27FC236}">
                <a16:creationId xmlns:a16="http://schemas.microsoft.com/office/drawing/2014/main" id="{0E2F7AB2-CCDD-4E59-34BA-35730B3D2D7B}"/>
              </a:ext>
            </a:extLst>
          </p:cNvPr>
          <p:cNvSpPr txBox="1"/>
          <p:nvPr/>
        </p:nvSpPr>
        <p:spPr>
          <a:xfrm>
            <a:off x="1069200" y="1531994"/>
            <a:ext cx="12947550" cy="954107"/>
          </a:xfrm>
          <a:prstGeom prst="rect">
            <a:avLst/>
          </a:prstGeom>
        </p:spPr>
        <p:txBody>
          <a:bodyPr lIns="0" tIns="0" rIns="0" bIns="0" rtlCol="0" anchor="t">
            <a:spAutoFit/>
          </a:bodyPr>
          <a:lstStyle/>
          <a:p>
            <a:pPr lvl="0"/>
            <a:r>
              <a:rPr lang="en-GB" sz="4400" b="1" dirty="0">
                <a:latin typeface="Tenorite" panose="00000500000000000000" pitchFamily="2" charset="0"/>
              </a:rPr>
              <a:t>Self-help skills and independence</a:t>
            </a:r>
            <a:endParaRPr lang="en-GB" sz="4400" dirty="0">
              <a:latin typeface="Tenorite" panose="00000500000000000000" pitchFamily="2" charset="0"/>
            </a:endParaRPr>
          </a:p>
          <a:p>
            <a:r>
              <a:rPr lang="en-GB" b="1" dirty="0"/>
              <a:t> </a:t>
            </a:r>
            <a:endParaRPr lang="en-GB" dirty="0"/>
          </a:p>
        </p:txBody>
      </p:sp>
      <p:sp>
        <p:nvSpPr>
          <p:cNvPr id="27" name="Freeform 27">
            <a:extLst>
              <a:ext uri="{FF2B5EF4-FFF2-40B4-BE49-F238E27FC236}">
                <a16:creationId xmlns:a16="http://schemas.microsoft.com/office/drawing/2014/main" id="{62EA7517-FFB3-AF6A-FDEF-1D2D7F9FA16B}"/>
              </a:ext>
            </a:extLst>
          </p:cNvPr>
          <p:cNvSpPr/>
          <p:nvPr/>
        </p:nvSpPr>
        <p:spPr>
          <a:xfrm>
            <a:off x="789367" y="3304069"/>
            <a:ext cx="515737" cy="644672"/>
          </a:xfrm>
          <a:custGeom>
            <a:avLst/>
            <a:gdLst/>
            <a:ahLst/>
            <a:cxnLst/>
            <a:rect l="l" t="t" r="r" b="b"/>
            <a:pathLst>
              <a:path w="515737" h="644672">
                <a:moveTo>
                  <a:pt x="0" y="0"/>
                </a:moveTo>
                <a:lnTo>
                  <a:pt x="515737" y="0"/>
                </a:lnTo>
                <a:lnTo>
                  <a:pt x="515737" y="644671"/>
                </a:lnTo>
                <a:lnTo>
                  <a:pt x="0" y="644671"/>
                </a:lnTo>
                <a:lnTo>
                  <a:pt x="0" y="0"/>
                </a:lnTo>
                <a:close/>
              </a:path>
            </a:pathLst>
          </a:custGeom>
          <a:blipFill>
            <a:blip r:embed="rId5"/>
            <a:stretch>
              <a:fillRect/>
            </a:stretch>
          </a:blipFill>
        </p:spPr>
        <p:txBody>
          <a:bodyPr/>
          <a:lstStyle/>
          <a:p>
            <a:endParaRPr lang="en-GB"/>
          </a:p>
        </p:txBody>
      </p:sp>
      <p:sp>
        <p:nvSpPr>
          <p:cNvPr id="29" name="TextBox 28">
            <a:extLst>
              <a:ext uri="{FF2B5EF4-FFF2-40B4-BE49-F238E27FC236}">
                <a16:creationId xmlns:a16="http://schemas.microsoft.com/office/drawing/2014/main" id="{454320E8-12BA-E50D-6FA2-219B88734D10}"/>
              </a:ext>
            </a:extLst>
          </p:cNvPr>
          <p:cNvSpPr txBox="1"/>
          <p:nvPr/>
        </p:nvSpPr>
        <p:spPr>
          <a:xfrm>
            <a:off x="1494365" y="7414270"/>
            <a:ext cx="5909735" cy="2771593"/>
          </a:xfrm>
          <a:prstGeom prst="rect">
            <a:avLst/>
          </a:prstGeom>
          <a:noFill/>
        </p:spPr>
        <p:txBody>
          <a:bodyPr wrap="square">
            <a:spAutoFit/>
          </a:bodyPr>
          <a:lstStyle/>
          <a:p>
            <a:pPr lvl="0"/>
            <a:r>
              <a:rPr lang="en-GB" dirty="0">
                <a:latin typeface="Tenorite" panose="00000500000000000000" pitchFamily="2" charset="0"/>
              </a:rPr>
              <a:t>High expectations for all pupils.</a:t>
            </a:r>
          </a:p>
          <a:p>
            <a:pPr lvl="0"/>
            <a:r>
              <a:rPr lang="en-GB" dirty="0">
                <a:latin typeface="Tenorite" panose="00000500000000000000" pitchFamily="2" charset="0"/>
              </a:rPr>
              <a:t>Provision an environment and</a:t>
            </a:r>
          </a:p>
          <a:p>
            <a:r>
              <a:rPr lang="en-GB" dirty="0">
                <a:latin typeface="Tenorite" panose="00000500000000000000" pitchFamily="2" charset="0"/>
              </a:rPr>
              <a:t>resources which promote and support independent learning.</a:t>
            </a:r>
          </a:p>
          <a:p>
            <a:pPr lvl="0"/>
            <a:r>
              <a:rPr lang="en-GB" dirty="0">
                <a:latin typeface="Tenorite" panose="00000500000000000000" pitchFamily="2" charset="0"/>
              </a:rPr>
              <a:t>Good modelling of independent learning by adults and peers.</a:t>
            </a:r>
          </a:p>
          <a:p>
            <a:pPr lvl="0"/>
            <a:r>
              <a:rPr lang="en-GB" dirty="0">
                <a:latin typeface="Tenorite" panose="00000500000000000000" pitchFamily="2" charset="0"/>
              </a:rPr>
              <a:t>Opportunity for pupils to work independently and collaboratively.</a:t>
            </a:r>
          </a:p>
          <a:p>
            <a:pPr lvl="0"/>
            <a:r>
              <a:rPr lang="en-GB" dirty="0">
                <a:latin typeface="Tenorite" panose="00000500000000000000" pitchFamily="2" charset="0"/>
              </a:rPr>
              <a:t>Self-peer assessment.</a:t>
            </a:r>
          </a:p>
          <a:p>
            <a:pPr marL="342900" lvl="0" indent="-342900">
              <a:lnSpc>
                <a:spcPct val="107000"/>
              </a:lnSpc>
              <a:spcAft>
                <a:spcPts val="800"/>
              </a:spcAft>
              <a:buFont typeface="Symbol" panose="05050102010706020507" pitchFamily="18" charset="2"/>
              <a:buChar char=""/>
            </a:pPr>
            <a:endParaRPr lang="en-GB" sz="1200"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F43BE748-F5A5-7921-49DD-0C4807341944}"/>
              </a:ext>
            </a:extLst>
          </p:cNvPr>
          <p:cNvSpPr txBox="1"/>
          <p:nvPr/>
        </p:nvSpPr>
        <p:spPr>
          <a:xfrm>
            <a:off x="7614335" y="7381212"/>
            <a:ext cx="6425789" cy="2031325"/>
          </a:xfrm>
          <a:prstGeom prst="rect">
            <a:avLst/>
          </a:prstGeom>
          <a:noFill/>
        </p:spPr>
        <p:txBody>
          <a:bodyPr wrap="square">
            <a:spAutoFit/>
          </a:bodyPr>
          <a:lstStyle/>
          <a:p>
            <a:pPr lvl="0"/>
            <a:r>
              <a:rPr lang="en-GB" dirty="0">
                <a:latin typeface="Tenorite" panose="00000500000000000000" pitchFamily="2" charset="0"/>
              </a:rPr>
              <a:t>Sensitive tracking by additional adults in class.</a:t>
            </a:r>
          </a:p>
          <a:p>
            <a:pPr lvl="0"/>
            <a:r>
              <a:rPr lang="en-GB" dirty="0">
                <a:latin typeface="Tenorite" panose="00000500000000000000" pitchFamily="2" charset="0"/>
              </a:rPr>
              <a:t>All children are taught strategies for self- help and resilience. </a:t>
            </a:r>
          </a:p>
          <a:p>
            <a:pPr lvl="0"/>
            <a:endParaRPr lang="en-GB" dirty="0">
              <a:latin typeface="Tenorite" panose="00000500000000000000" pitchFamily="2" charset="0"/>
            </a:endParaRPr>
          </a:p>
          <a:p>
            <a:pPr lvl="0"/>
            <a:r>
              <a:rPr lang="en-GB" dirty="0">
                <a:latin typeface="Tenorite" panose="00000500000000000000" pitchFamily="2" charset="0"/>
              </a:rPr>
              <a:t>Strategies are taught to all children to help them plan, monitor, and reflect on their own learning, helping them to decide on what tools (both physical and mental) to use to complete a task. (This process is called Metacognition).</a:t>
            </a:r>
          </a:p>
        </p:txBody>
      </p:sp>
      <p:sp>
        <p:nvSpPr>
          <p:cNvPr id="33" name="TextBox 32">
            <a:extLst>
              <a:ext uri="{FF2B5EF4-FFF2-40B4-BE49-F238E27FC236}">
                <a16:creationId xmlns:a16="http://schemas.microsoft.com/office/drawing/2014/main" id="{37CDE25B-C80A-23E0-5A9A-5A9B84802FF7}"/>
              </a:ext>
            </a:extLst>
          </p:cNvPr>
          <p:cNvSpPr txBox="1"/>
          <p:nvPr/>
        </p:nvSpPr>
        <p:spPr>
          <a:xfrm>
            <a:off x="1466425" y="5143803"/>
            <a:ext cx="6215380" cy="1754326"/>
          </a:xfrm>
          <a:prstGeom prst="rect">
            <a:avLst/>
          </a:prstGeom>
          <a:noFill/>
        </p:spPr>
        <p:txBody>
          <a:bodyPr wrap="square">
            <a:spAutoFit/>
          </a:bodyPr>
          <a:lstStyle/>
          <a:p>
            <a:pPr lvl="0"/>
            <a:r>
              <a:rPr lang="en-GB" dirty="0">
                <a:latin typeface="Tenorite" panose="00000500000000000000" pitchFamily="2" charset="0"/>
              </a:rPr>
              <a:t>Needs led adult support which encourages independence.</a:t>
            </a:r>
          </a:p>
          <a:p>
            <a:pPr lvl="0"/>
            <a:r>
              <a:rPr lang="en-GB" dirty="0">
                <a:latin typeface="Tenorite" panose="00000500000000000000" pitchFamily="2" charset="0"/>
              </a:rPr>
              <a:t>Visual prompts to encourage independent self- help skills.</a:t>
            </a:r>
          </a:p>
          <a:p>
            <a:pPr lvl="0"/>
            <a:r>
              <a:rPr lang="en-GB" dirty="0">
                <a:latin typeface="Tenorite" panose="00000500000000000000" pitchFamily="2" charset="0"/>
              </a:rPr>
              <a:t>Personalised equipment e.g. tinted overlays, pencil grips, ear defenders, resistance bands etc available to use when needed.</a:t>
            </a:r>
          </a:p>
          <a:p>
            <a:r>
              <a:rPr lang="en-GB" dirty="0">
                <a:latin typeface="Tenorite" panose="00000500000000000000" pitchFamily="2" charset="0"/>
              </a:rPr>
              <a:t>Supportive use of metacognition</a:t>
            </a:r>
            <a:endParaRPr lang="en-GB" dirty="0">
              <a:effectLst/>
              <a:latin typeface="Tenorite" panose="00000500000000000000" pitchFamily="2"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2FC77873-1758-B8C9-B9DB-819D903374E3}"/>
              </a:ext>
            </a:extLst>
          </p:cNvPr>
          <p:cNvSpPr txBox="1"/>
          <p:nvPr/>
        </p:nvSpPr>
        <p:spPr>
          <a:xfrm>
            <a:off x="1533327" y="2225086"/>
            <a:ext cx="5377180" cy="2585323"/>
          </a:xfrm>
          <a:prstGeom prst="rect">
            <a:avLst/>
          </a:prstGeom>
          <a:noFill/>
        </p:spPr>
        <p:txBody>
          <a:bodyPr wrap="square">
            <a:spAutoFit/>
          </a:bodyPr>
          <a:lstStyle/>
          <a:p>
            <a:pPr lvl="0"/>
            <a:r>
              <a:rPr lang="en-GB" dirty="0">
                <a:latin typeface="Tenorite" panose="00000500000000000000" pitchFamily="2" charset="0"/>
              </a:rPr>
              <a:t>Additional adult support is used in a targeted way to help the child identify what help they need and provide strategies to empower them and promote their independence.</a:t>
            </a:r>
          </a:p>
          <a:p>
            <a:pPr lvl="0"/>
            <a:r>
              <a:rPr lang="en-GB" dirty="0">
                <a:latin typeface="Tenorite" panose="00000500000000000000" pitchFamily="2" charset="0"/>
              </a:rPr>
              <a:t>Provision of specialist equipment.</a:t>
            </a:r>
          </a:p>
          <a:p>
            <a:pPr lvl="0"/>
            <a:r>
              <a:rPr lang="en-GB" dirty="0">
                <a:latin typeface="Tenorite" panose="00000500000000000000" pitchFamily="2" charset="0"/>
              </a:rPr>
              <a:t>Necessary adaptations to environment.</a:t>
            </a:r>
          </a:p>
          <a:p>
            <a:pPr lvl="0"/>
            <a:r>
              <a:rPr lang="en-GB" dirty="0">
                <a:latin typeface="Tenorite" panose="00000500000000000000" pitchFamily="2" charset="0"/>
              </a:rPr>
              <a:t>Personalised task boards /timetables.</a:t>
            </a:r>
          </a:p>
          <a:p>
            <a:pPr lvl="0"/>
            <a:r>
              <a:rPr lang="en-GB" dirty="0">
                <a:latin typeface="Tenorite" panose="00000500000000000000" pitchFamily="2" charset="0"/>
              </a:rPr>
              <a:t>Personalised visuals </a:t>
            </a:r>
            <a:r>
              <a:rPr lang="en-GB" dirty="0" err="1">
                <a:latin typeface="Tenorite" panose="00000500000000000000" pitchFamily="2" charset="0"/>
              </a:rPr>
              <a:t>eg</a:t>
            </a:r>
            <a:r>
              <a:rPr lang="en-GB" dirty="0">
                <a:latin typeface="Tenorite" panose="00000500000000000000" pitchFamily="2" charset="0"/>
              </a:rPr>
              <a:t> timers, timetables, traffic Lights, Now and next boards, working areas etc.</a:t>
            </a:r>
          </a:p>
        </p:txBody>
      </p:sp>
      <p:sp>
        <p:nvSpPr>
          <p:cNvPr id="39" name="TextBox 38">
            <a:extLst>
              <a:ext uri="{FF2B5EF4-FFF2-40B4-BE49-F238E27FC236}">
                <a16:creationId xmlns:a16="http://schemas.microsoft.com/office/drawing/2014/main" id="{2B897A42-3854-2936-4061-0012A99E35F1}"/>
              </a:ext>
            </a:extLst>
          </p:cNvPr>
          <p:cNvSpPr txBox="1"/>
          <p:nvPr/>
        </p:nvSpPr>
        <p:spPr>
          <a:xfrm>
            <a:off x="7700608" y="2331497"/>
            <a:ext cx="6377513" cy="923330"/>
          </a:xfrm>
          <a:prstGeom prst="rect">
            <a:avLst/>
          </a:prstGeom>
          <a:noFill/>
        </p:spPr>
        <p:txBody>
          <a:bodyPr wrap="square">
            <a:spAutoFit/>
          </a:bodyPr>
          <a:lstStyle/>
          <a:p>
            <a:pPr lvl="0"/>
            <a:r>
              <a:rPr lang="en-GB" dirty="0">
                <a:latin typeface="Tenorite" panose="00000500000000000000" pitchFamily="2" charset="0"/>
              </a:rPr>
              <a:t>Individual Care Plan respecting the child’s privacy.</a:t>
            </a:r>
          </a:p>
          <a:p>
            <a:r>
              <a:rPr lang="en-GB" dirty="0">
                <a:latin typeface="Tenorite" panose="00000500000000000000" pitchFamily="2" charset="0"/>
              </a:rPr>
              <a:t>Zones of Regulation and/or Five Point Scale are used to help with self-regulation.</a:t>
            </a:r>
          </a:p>
        </p:txBody>
      </p:sp>
    </p:spTree>
    <p:extLst>
      <p:ext uri="{BB962C8B-B14F-4D97-AF65-F5344CB8AC3E}">
        <p14:creationId xmlns:p14="http://schemas.microsoft.com/office/powerpoint/2010/main" val="166100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7DB"/>
        </a:solidFill>
        <a:effectLst/>
      </p:bgPr>
    </p:bg>
    <p:spTree>
      <p:nvGrpSpPr>
        <p:cNvPr id="1" name="">
          <a:extLst>
            <a:ext uri="{FF2B5EF4-FFF2-40B4-BE49-F238E27FC236}">
              <a16:creationId xmlns:a16="http://schemas.microsoft.com/office/drawing/2014/main" id="{EB644C49-9029-494E-A07D-05A032A06B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64A8238-6F77-DD88-88CA-676526553FE3}"/>
              </a:ext>
            </a:extLst>
          </p:cNvPr>
          <p:cNvGrpSpPr/>
          <p:nvPr/>
        </p:nvGrpSpPr>
        <p:grpSpPr>
          <a:xfrm>
            <a:off x="671975" y="747494"/>
            <a:ext cx="14080851" cy="9780806"/>
            <a:chOff x="0" y="0"/>
            <a:chExt cx="3568062" cy="2407742"/>
          </a:xfrm>
        </p:grpSpPr>
        <p:sp>
          <p:nvSpPr>
            <p:cNvPr id="3" name="Freeform 3">
              <a:extLst>
                <a:ext uri="{FF2B5EF4-FFF2-40B4-BE49-F238E27FC236}">
                  <a16:creationId xmlns:a16="http://schemas.microsoft.com/office/drawing/2014/main" id="{5E88C1D5-B481-8705-9464-8028CDB60E3C}"/>
                </a:ext>
              </a:extLst>
            </p:cNvPr>
            <p:cNvSpPr/>
            <p:nvPr/>
          </p:nvSpPr>
          <p:spPr>
            <a:xfrm>
              <a:off x="0" y="0"/>
              <a:ext cx="3568062" cy="2407742"/>
            </a:xfrm>
            <a:custGeom>
              <a:avLst/>
              <a:gdLst/>
              <a:ahLst/>
              <a:cxnLst/>
              <a:rect l="l" t="t" r="r" b="b"/>
              <a:pathLst>
                <a:path w="3568062" h="2407742">
                  <a:moveTo>
                    <a:pt x="0" y="0"/>
                  </a:moveTo>
                  <a:lnTo>
                    <a:pt x="3568062" y="0"/>
                  </a:lnTo>
                  <a:lnTo>
                    <a:pt x="3568062" y="2407742"/>
                  </a:lnTo>
                  <a:lnTo>
                    <a:pt x="0" y="2407742"/>
                  </a:lnTo>
                  <a:close/>
                </a:path>
              </a:pathLst>
            </a:custGeom>
            <a:solidFill>
              <a:srgbClr val="0C4654"/>
            </a:solidFill>
          </p:spPr>
          <p:txBody>
            <a:bodyPr/>
            <a:lstStyle/>
            <a:p>
              <a:endParaRPr lang="en-GB"/>
            </a:p>
          </p:txBody>
        </p:sp>
        <p:sp>
          <p:nvSpPr>
            <p:cNvPr id="4" name="TextBox 4">
              <a:extLst>
                <a:ext uri="{FF2B5EF4-FFF2-40B4-BE49-F238E27FC236}">
                  <a16:creationId xmlns:a16="http://schemas.microsoft.com/office/drawing/2014/main" id="{54A55F84-BC1B-A9FD-87B0-7CF00B8130A5}"/>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5" name="Group 5">
            <a:extLst>
              <a:ext uri="{FF2B5EF4-FFF2-40B4-BE49-F238E27FC236}">
                <a16:creationId xmlns:a16="http://schemas.microsoft.com/office/drawing/2014/main" id="{F9ABB49A-FA0A-8B3A-6913-69AD3AD6F897}"/>
              </a:ext>
            </a:extLst>
          </p:cNvPr>
          <p:cNvGrpSpPr/>
          <p:nvPr/>
        </p:nvGrpSpPr>
        <p:grpSpPr>
          <a:xfrm>
            <a:off x="485140" y="597138"/>
            <a:ext cx="13955885" cy="9652168"/>
            <a:chOff x="-12193" y="-38100"/>
            <a:chExt cx="3580255" cy="2445842"/>
          </a:xfrm>
        </p:grpSpPr>
        <p:sp>
          <p:nvSpPr>
            <p:cNvPr id="6" name="Freeform 6">
              <a:extLst>
                <a:ext uri="{FF2B5EF4-FFF2-40B4-BE49-F238E27FC236}">
                  <a16:creationId xmlns:a16="http://schemas.microsoft.com/office/drawing/2014/main" id="{0BD54083-EB95-F15D-5EBB-EE04012646F4}"/>
                </a:ext>
              </a:extLst>
            </p:cNvPr>
            <p:cNvSpPr/>
            <p:nvPr/>
          </p:nvSpPr>
          <p:spPr>
            <a:xfrm>
              <a:off x="-12193" y="-32792"/>
              <a:ext cx="3568062" cy="2440534"/>
            </a:xfrm>
            <a:custGeom>
              <a:avLst/>
              <a:gdLst/>
              <a:ahLst/>
              <a:cxnLst/>
              <a:rect l="l" t="t" r="r" b="b"/>
              <a:pathLst>
                <a:path w="3568062" h="2407742">
                  <a:moveTo>
                    <a:pt x="0" y="0"/>
                  </a:moveTo>
                  <a:lnTo>
                    <a:pt x="3568062" y="0"/>
                  </a:lnTo>
                  <a:lnTo>
                    <a:pt x="3568062" y="2407742"/>
                  </a:lnTo>
                  <a:lnTo>
                    <a:pt x="0" y="2407742"/>
                  </a:lnTo>
                  <a:close/>
                </a:path>
              </a:pathLst>
            </a:custGeom>
            <a:solidFill>
              <a:srgbClr val="FFFFFF"/>
            </a:solidFill>
          </p:spPr>
          <p:txBody>
            <a:bodyPr/>
            <a:lstStyle/>
            <a:p>
              <a:endParaRPr lang="en-GB" dirty="0"/>
            </a:p>
          </p:txBody>
        </p:sp>
        <p:sp>
          <p:nvSpPr>
            <p:cNvPr id="7" name="TextBox 7">
              <a:extLst>
                <a:ext uri="{FF2B5EF4-FFF2-40B4-BE49-F238E27FC236}">
                  <a16:creationId xmlns:a16="http://schemas.microsoft.com/office/drawing/2014/main" id="{18AF5E86-A15E-D89F-AC4E-84CBE9070532}"/>
                </a:ext>
              </a:extLst>
            </p:cNvPr>
            <p:cNvSpPr txBox="1"/>
            <p:nvPr/>
          </p:nvSpPr>
          <p:spPr>
            <a:xfrm>
              <a:off x="0" y="-38100"/>
              <a:ext cx="3568062" cy="2445842"/>
            </a:xfrm>
            <a:prstGeom prst="rect">
              <a:avLst/>
            </a:prstGeom>
          </p:spPr>
          <p:txBody>
            <a:bodyPr lIns="50800" tIns="50800" rIns="50800" bIns="50800" rtlCol="0" anchor="ctr"/>
            <a:lstStyle/>
            <a:p>
              <a:pPr algn="ctr">
                <a:lnSpc>
                  <a:spcPts val="2442"/>
                </a:lnSpc>
              </a:pPr>
              <a:endParaRPr/>
            </a:p>
          </p:txBody>
        </p:sp>
      </p:grpSp>
      <p:grpSp>
        <p:nvGrpSpPr>
          <p:cNvPr id="8" name="Group 8">
            <a:extLst>
              <a:ext uri="{FF2B5EF4-FFF2-40B4-BE49-F238E27FC236}">
                <a16:creationId xmlns:a16="http://schemas.microsoft.com/office/drawing/2014/main" id="{93D9C5F0-753A-EDC2-8962-658F10E805F1}"/>
              </a:ext>
            </a:extLst>
          </p:cNvPr>
          <p:cNvGrpSpPr/>
          <p:nvPr/>
        </p:nvGrpSpPr>
        <p:grpSpPr>
          <a:xfrm>
            <a:off x="1507179" y="1881845"/>
            <a:ext cx="12509572" cy="3301394"/>
            <a:chOff x="0" y="0"/>
            <a:chExt cx="1590334" cy="585521"/>
          </a:xfrm>
        </p:grpSpPr>
        <p:sp>
          <p:nvSpPr>
            <p:cNvPr id="9" name="Freeform 9">
              <a:extLst>
                <a:ext uri="{FF2B5EF4-FFF2-40B4-BE49-F238E27FC236}">
                  <a16:creationId xmlns:a16="http://schemas.microsoft.com/office/drawing/2014/main" id="{D1CB507F-8471-CCF2-F801-8FE1B83B6B17}"/>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CFE7DB"/>
            </a:solidFill>
          </p:spPr>
          <p:txBody>
            <a:bodyPr/>
            <a:lstStyle/>
            <a:p>
              <a:endParaRPr lang="en-GB"/>
            </a:p>
          </p:txBody>
        </p:sp>
        <p:sp>
          <p:nvSpPr>
            <p:cNvPr id="10" name="TextBox 10">
              <a:extLst>
                <a:ext uri="{FF2B5EF4-FFF2-40B4-BE49-F238E27FC236}">
                  <a16:creationId xmlns:a16="http://schemas.microsoft.com/office/drawing/2014/main" id="{F9B808D8-9D69-C47C-EC57-05F64BC5157C}"/>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2" name="Group 12">
            <a:extLst>
              <a:ext uri="{FF2B5EF4-FFF2-40B4-BE49-F238E27FC236}">
                <a16:creationId xmlns:a16="http://schemas.microsoft.com/office/drawing/2014/main" id="{2FC060B5-483F-3BC9-3D72-D9DEC31C3F49}"/>
              </a:ext>
            </a:extLst>
          </p:cNvPr>
          <p:cNvGrpSpPr/>
          <p:nvPr/>
        </p:nvGrpSpPr>
        <p:grpSpPr>
          <a:xfrm>
            <a:off x="1494365" y="5438713"/>
            <a:ext cx="12522385" cy="1569660"/>
            <a:chOff x="0" y="0"/>
            <a:chExt cx="1590334" cy="585521"/>
          </a:xfrm>
        </p:grpSpPr>
        <p:sp>
          <p:nvSpPr>
            <p:cNvPr id="13" name="Freeform 13">
              <a:extLst>
                <a:ext uri="{FF2B5EF4-FFF2-40B4-BE49-F238E27FC236}">
                  <a16:creationId xmlns:a16="http://schemas.microsoft.com/office/drawing/2014/main" id="{A972C69F-31DD-E8E9-B424-A0BEC9E16970}"/>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83CBA7"/>
            </a:solidFill>
          </p:spPr>
          <p:txBody>
            <a:bodyPr/>
            <a:lstStyle/>
            <a:p>
              <a:endParaRPr lang="en-GB"/>
            </a:p>
          </p:txBody>
        </p:sp>
        <p:sp>
          <p:nvSpPr>
            <p:cNvPr id="14" name="TextBox 14">
              <a:extLst>
                <a:ext uri="{FF2B5EF4-FFF2-40B4-BE49-F238E27FC236}">
                  <a16:creationId xmlns:a16="http://schemas.microsoft.com/office/drawing/2014/main" id="{146112C8-909D-21DE-9EAE-582D0F1D0100}"/>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grpSp>
        <p:nvGrpSpPr>
          <p:cNvPr id="15" name="Group 15">
            <a:extLst>
              <a:ext uri="{FF2B5EF4-FFF2-40B4-BE49-F238E27FC236}">
                <a16:creationId xmlns:a16="http://schemas.microsoft.com/office/drawing/2014/main" id="{160382D3-9E96-3935-4223-9C577D75AB22}"/>
              </a:ext>
            </a:extLst>
          </p:cNvPr>
          <p:cNvGrpSpPr/>
          <p:nvPr/>
        </p:nvGrpSpPr>
        <p:grpSpPr>
          <a:xfrm>
            <a:off x="1466425" y="7161710"/>
            <a:ext cx="12567349" cy="2913604"/>
            <a:chOff x="0" y="0"/>
            <a:chExt cx="1590334" cy="585521"/>
          </a:xfrm>
        </p:grpSpPr>
        <p:sp>
          <p:nvSpPr>
            <p:cNvPr id="16" name="Freeform 16">
              <a:extLst>
                <a:ext uri="{FF2B5EF4-FFF2-40B4-BE49-F238E27FC236}">
                  <a16:creationId xmlns:a16="http://schemas.microsoft.com/office/drawing/2014/main" id="{F32A630A-9FF5-3CC4-DDE3-801259B200B6}"/>
                </a:ext>
              </a:extLst>
            </p:cNvPr>
            <p:cNvSpPr/>
            <p:nvPr/>
          </p:nvSpPr>
          <p:spPr>
            <a:xfrm>
              <a:off x="0" y="0"/>
              <a:ext cx="1590334" cy="585521"/>
            </a:xfrm>
            <a:custGeom>
              <a:avLst/>
              <a:gdLst/>
              <a:ahLst/>
              <a:cxnLst/>
              <a:rect l="l" t="t" r="r" b="b"/>
              <a:pathLst>
                <a:path w="1590334" h="585521">
                  <a:moveTo>
                    <a:pt x="7695" y="0"/>
                  </a:moveTo>
                  <a:lnTo>
                    <a:pt x="1582639" y="0"/>
                  </a:lnTo>
                  <a:cubicBezTo>
                    <a:pt x="1584680" y="0"/>
                    <a:pt x="1586637" y="811"/>
                    <a:pt x="1588080" y="2254"/>
                  </a:cubicBezTo>
                  <a:cubicBezTo>
                    <a:pt x="1589523" y="3697"/>
                    <a:pt x="1590334" y="5654"/>
                    <a:pt x="1590334" y="7695"/>
                  </a:cubicBezTo>
                  <a:lnTo>
                    <a:pt x="1590334" y="577826"/>
                  </a:lnTo>
                  <a:cubicBezTo>
                    <a:pt x="1590334" y="582076"/>
                    <a:pt x="1586889" y="585521"/>
                    <a:pt x="1582639" y="585521"/>
                  </a:cubicBezTo>
                  <a:lnTo>
                    <a:pt x="7695" y="585521"/>
                  </a:lnTo>
                  <a:cubicBezTo>
                    <a:pt x="5654" y="585521"/>
                    <a:pt x="3697" y="584710"/>
                    <a:pt x="2254" y="583267"/>
                  </a:cubicBezTo>
                  <a:cubicBezTo>
                    <a:pt x="811" y="581824"/>
                    <a:pt x="0" y="579867"/>
                    <a:pt x="0" y="577826"/>
                  </a:cubicBezTo>
                  <a:lnTo>
                    <a:pt x="0" y="7695"/>
                  </a:lnTo>
                  <a:cubicBezTo>
                    <a:pt x="0" y="5654"/>
                    <a:pt x="811" y="3697"/>
                    <a:pt x="2254" y="2254"/>
                  </a:cubicBezTo>
                  <a:cubicBezTo>
                    <a:pt x="3697" y="811"/>
                    <a:pt x="5654" y="0"/>
                    <a:pt x="7695" y="0"/>
                  </a:cubicBezTo>
                  <a:close/>
                </a:path>
              </a:pathLst>
            </a:custGeom>
            <a:solidFill>
              <a:srgbClr val="499971"/>
            </a:solidFill>
          </p:spPr>
          <p:txBody>
            <a:bodyPr/>
            <a:lstStyle/>
            <a:p>
              <a:endParaRPr lang="en-GB"/>
            </a:p>
          </p:txBody>
        </p:sp>
        <p:sp>
          <p:nvSpPr>
            <p:cNvPr id="17" name="TextBox 17">
              <a:extLst>
                <a:ext uri="{FF2B5EF4-FFF2-40B4-BE49-F238E27FC236}">
                  <a16:creationId xmlns:a16="http://schemas.microsoft.com/office/drawing/2014/main" id="{7C5A301B-94E4-DF75-D4AE-A9E2430B36CD}"/>
                </a:ext>
              </a:extLst>
            </p:cNvPr>
            <p:cNvSpPr txBox="1"/>
            <p:nvPr/>
          </p:nvSpPr>
          <p:spPr>
            <a:xfrm>
              <a:off x="0" y="-38100"/>
              <a:ext cx="1590334" cy="623621"/>
            </a:xfrm>
            <a:prstGeom prst="rect">
              <a:avLst/>
            </a:prstGeom>
          </p:spPr>
          <p:txBody>
            <a:bodyPr lIns="50800" tIns="50800" rIns="50800" bIns="50800" rtlCol="0" anchor="ctr"/>
            <a:lstStyle/>
            <a:p>
              <a:pPr algn="ctr">
                <a:lnSpc>
                  <a:spcPts val="2520"/>
                </a:lnSpc>
              </a:pPr>
              <a:endParaRPr/>
            </a:p>
          </p:txBody>
        </p:sp>
      </p:grpSp>
      <p:sp>
        <p:nvSpPr>
          <p:cNvPr id="18" name="Freeform 18">
            <a:extLst>
              <a:ext uri="{FF2B5EF4-FFF2-40B4-BE49-F238E27FC236}">
                <a16:creationId xmlns:a16="http://schemas.microsoft.com/office/drawing/2014/main" id="{F05D09A3-FF84-0C09-C674-ADC2E676F85F}"/>
              </a:ext>
            </a:extLst>
          </p:cNvPr>
          <p:cNvSpPr/>
          <p:nvPr/>
        </p:nvSpPr>
        <p:spPr>
          <a:xfrm>
            <a:off x="872038" y="7870619"/>
            <a:ext cx="394324" cy="644672"/>
          </a:xfrm>
          <a:custGeom>
            <a:avLst/>
            <a:gdLst/>
            <a:ahLst/>
            <a:cxnLst/>
            <a:rect l="l" t="t" r="r" b="b"/>
            <a:pathLst>
              <a:path w="394324" h="644672">
                <a:moveTo>
                  <a:pt x="0" y="0"/>
                </a:moveTo>
                <a:lnTo>
                  <a:pt x="394324" y="0"/>
                </a:lnTo>
                <a:lnTo>
                  <a:pt x="394324" y="644671"/>
                </a:lnTo>
                <a:lnTo>
                  <a:pt x="0" y="6446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9" name="Freeform 19">
            <a:extLst>
              <a:ext uri="{FF2B5EF4-FFF2-40B4-BE49-F238E27FC236}">
                <a16:creationId xmlns:a16="http://schemas.microsoft.com/office/drawing/2014/main" id="{BAD05F7C-FF71-403F-DB8C-CAD724D070EA}"/>
              </a:ext>
            </a:extLst>
          </p:cNvPr>
          <p:cNvSpPr/>
          <p:nvPr/>
        </p:nvSpPr>
        <p:spPr>
          <a:xfrm>
            <a:off x="807147" y="5517112"/>
            <a:ext cx="524105" cy="644061"/>
          </a:xfrm>
          <a:custGeom>
            <a:avLst/>
            <a:gdLst/>
            <a:ahLst/>
            <a:cxnLst/>
            <a:rect l="l" t="t" r="r" b="b"/>
            <a:pathLst>
              <a:path w="524105" h="644061">
                <a:moveTo>
                  <a:pt x="0" y="0"/>
                </a:moveTo>
                <a:lnTo>
                  <a:pt x="524105" y="0"/>
                </a:lnTo>
                <a:lnTo>
                  <a:pt x="524105" y="644061"/>
                </a:lnTo>
                <a:lnTo>
                  <a:pt x="0" y="644061"/>
                </a:lnTo>
                <a:lnTo>
                  <a:pt x="0" y="0"/>
                </a:lnTo>
                <a:close/>
              </a:path>
            </a:pathLst>
          </a:custGeom>
          <a:blipFill>
            <a:blip r:embed="rId4"/>
            <a:stretch>
              <a:fillRect/>
            </a:stretch>
          </a:blipFill>
        </p:spPr>
        <p:txBody>
          <a:bodyPr/>
          <a:lstStyle/>
          <a:p>
            <a:endParaRPr lang="en-GB"/>
          </a:p>
        </p:txBody>
      </p:sp>
      <p:sp>
        <p:nvSpPr>
          <p:cNvPr id="26" name="TextBox 26">
            <a:extLst>
              <a:ext uri="{FF2B5EF4-FFF2-40B4-BE49-F238E27FC236}">
                <a16:creationId xmlns:a16="http://schemas.microsoft.com/office/drawing/2014/main" id="{2094089F-6A8B-3DDA-DC73-419047C0CC1F}"/>
              </a:ext>
            </a:extLst>
          </p:cNvPr>
          <p:cNvSpPr txBox="1"/>
          <p:nvPr/>
        </p:nvSpPr>
        <p:spPr>
          <a:xfrm>
            <a:off x="1047235" y="1248246"/>
            <a:ext cx="12947550" cy="954107"/>
          </a:xfrm>
          <a:prstGeom prst="rect">
            <a:avLst/>
          </a:prstGeom>
        </p:spPr>
        <p:txBody>
          <a:bodyPr lIns="0" tIns="0" rIns="0" bIns="0" rtlCol="0" anchor="t">
            <a:spAutoFit/>
          </a:bodyPr>
          <a:lstStyle/>
          <a:p>
            <a:pPr lvl="0"/>
            <a:r>
              <a:rPr lang="en-GB" sz="4400" b="1" dirty="0">
                <a:latin typeface="Tenorite" panose="00000500000000000000" pitchFamily="2" charset="0"/>
              </a:rPr>
              <a:t>Health, wellbeing and emotional support</a:t>
            </a:r>
            <a:endParaRPr lang="en-GB" sz="4400" dirty="0">
              <a:latin typeface="Tenorite" panose="00000500000000000000" pitchFamily="2" charset="0"/>
            </a:endParaRPr>
          </a:p>
          <a:p>
            <a:r>
              <a:rPr lang="en-GB" b="1" dirty="0"/>
              <a:t> </a:t>
            </a:r>
            <a:endParaRPr lang="en-GB" dirty="0"/>
          </a:p>
        </p:txBody>
      </p:sp>
      <p:sp>
        <p:nvSpPr>
          <p:cNvPr id="27" name="Freeform 27">
            <a:extLst>
              <a:ext uri="{FF2B5EF4-FFF2-40B4-BE49-F238E27FC236}">
                <a16:creationId xmlns:a16="http://schemas.microsoft.com/office/drawing/2014/main" id="{16B3AA11-917C-9DC9-CC41-66CC26999CE3}"/>
              </a:ext>
            </a:extLst>
          </p:cNvPr>
          <p:cNvSpPr/>
          <p:nvPr/>
        </p:nvSpPr>
        <p:spPr>
          <a:xfrm>
            <a:off x="789367" y="3304069"/>
            <a:ext cx="515737" cy="644672"/>
          </a:xfrm>
          <a:custGeom>
            <a:avLst/>
            <a:gdLst/>
            <a:ahLst/>
            <a:cxnLst/>
            <a:rect l="l" t="t" r="r" b="b"/>
            <a:pathLst>
              <a:path w="515737" h="644672">
                <a:moveTo>
                  <a:pt x="0" y="0"/>
                </a:moveTo>
                <a:lnTo>
                  <a:pt x="515737" y="0"/>
                </a:lnTo>
                <a:lnTo>
                  <a:pt x="515737" y="644671"/>
                </a:lnTo>
                <a:lnTo>
                  <a:pt x="0" y="644671"/>
                </a:lnTo>
                <a:lnTo>
                  <a:pt x="0" y="0"/>
                </a:lnTo>
                <a:close/>
              </a:path>
            </a:pathLst>
          </a:custGeom>
          <a:blipFill>
            <a:blip r:embed="rId5"/>
            <a:stretch>
              <a:fillRect/>
            </a:stretch>
          </a:blipFill>
        </p:spPr>
        <p:txBody>
          <a:bodyPr/>
          <a:lstStyle/>
          <a:p>
            <a:endParaRPr lang="en-GB"/>
          </a:p>
        </p:txBody>
      </p:sp>
      <p:sp>
        <p:nvSpPr>
          <p:cNvPr id="29" name="TextBox 28">
            <a:extLst>
              <a:ext uri="{FF2B5EF4-FFF2-40B4-BE49-F238E27FC236}">
                <a16:creationId xmlns:a16="http://schemas.microsoft.com/office/drawing/2014/main" id="{F00F9515-43BB-68CD-0325-269CA17DED44}"/>
              </a:ext>
            </a:extLst>
          </p:cNvPr>
          <p:cNvSpPr txBox="1"/>
          <p:nvPr/>
        </p:nvSpPr>
        <p:spPr>
          <a:xfrm>
            <a:off x="1466425" y="7172551"/>
            <a:ext cx="5909735" cy="1815882"/>
          </a:xfrm>
          <a:prstGeom prst="rect">
            <a:avLst/>
          </a:prstGeom>
          <a:noFill/>
        </p:spPr>
        <p:txBody>
          <a:bodyPr wrap="square">
            <a:spAutoFit/>
          </a:bodyPr>
          <a:lstStyle/>
          <a:p>
            <a:pPr lvl="0"/>
            <a:r>
              <a:rPr lang="en-GB" sz="1600" dirty="0">
                <a:latin typeface="Tenorite" panose="00000500000000000000" pitchFamily="2" charset="0"/>
              </a:rPr>
              <a:t>All staff are trained in trauma informed practice and emotional coaching..</a:t>
            </a:r>
          </a:p>
          <a:p>
            <a:pPr lvl="0"/>
            <a:r>
              <a:rPr lang="en-GB" sz="1600" dirty="0">
                <a:latin typeface="Tenorite" panose="00000500000000000000" pitchFamily="2" charset="0"/>
              </a:rPr>
              <a:t>As a school we aim to develop the whole child.</a:t>
            </a:r>
          </a:p>
          <a:p>
            <a:pPr lvl="0"/>
            <a:r>
              <a:rPr lang="en-GB" sz="1600" dirty="0">
                <a:latin typeface="Tenorite" panose="00000500000000000000" pitchFamily="2" charset="0"/>
              </a:rPr>
              <a:t>Safeguarding a priority.</a:t>
            </a:r>
          </a:p>
          <a:p>
            <a:pPr lvl="0"/>
            <a:r>
              <a:rPr lang="en-GB" sz="1600" dirty="0">
                <a:latin typeface="Tenorite" panose="00000500000000000000" pitchFamily="2" charset="0"/>
              </a:rPr>
              <a:t>Appropriate child protection training including E Safety training has been undertaken by designated safeguarding lead, cover safeguarding lead and other relevant staff.</a:t>
            </a:r>
          </a:p>
        </p:txBody>
      </p:sp>
      <p:sp>
        <p:nvSpPr>
          <p:cNvPr id="31" name="TextBox 30">
            <a:extLst>
              <a:ext uri="{FF2B5EF4-FFF2-40B4-BE49-F238E27FC236}">
                <a16:creationId xmlns:a16="http://schemas.microsoft.com/office/drawing/2014/main" id="{9AAF4D83-75AB-E7FE-E941-78CF54DFCC52}"/>
              </a:ext>
            </a:extLst>
          </p:cNvPr>
          <p:cNvSpPr txBox="1"/>
          <p:nvPr/>
        </p:nvSpPr>
        <p:spPr>
          <a:xfrm>
            <a:off x="7632953" y="7071097"/>
            <a:ext cx="6425789" cy="2677656"/>
          </a:xfrm>
          <a:prstGeom prst="rect">
            <a:avLst/>
          </a:prstGeom>
          <a:noFill/>
        </p:spPr>
        <p:txBody>
          <a:bodyPr wrap="square">
            <a:spAutoFit/>
          </a:bodyPr>
          <a:lstStyle/>
          <a:p>
            <a:pPr lvl="0"/>
            <a:r>
              <a:rPr lang="en-GB" sz="1400" dirty="0">
                <a:latin typeface="Tenorite" panose="00000500000000000000" pitchFamily="2" charset="0"/>
              </a:rPr>
              <a:t>All necessary risk assessments are in place.</a:t>
            </a:r>
          </a:p>
          <a:p>
            <a:pPr lvl="0"/>
            <a:r>
              <a:rPr lang="en-GB" sz="1400" dirty="0">
                <a:latin typeface="Tenorite" panose="00000500000000000000" pitchFamily="2" charset="0"/>
              </a:rPr>
              <a:t>All children access PHSE.</a:t>
            </a:r>
          </a:p>
          <a:p>
            <a:pPr lvl="0"/>
            <a:r>
              <a:rPr lang="en-GB" sz="1400" dirty="0">
                <a:latin typeface="Tenorite" panose="00000500000000000000" pitchFamily="2" charset="0"/>
              </a:rPr>
              <a:t>Peer support is encouraged.</a:t>
            </a:r>
          </a:p>
          <a:p>
            <a:pPr lvl="0"/>
            <a:r>
              <a:rPr lang="en-GB" sz="1400" dirty="0">
                <a:latin typeface="Tenorite" panose="00000500000000000000" pitchFamily="2" charset="0"/>
              </a:rPr>
              <a:t>Majority of staff are trained in Paediatric first aid to ensure safety of the pupils.</a:t>
            </a:r>
          </a:p>
          <a:p>
            <a:pPr lvl="0"/>
            <a:r>
              <a:rPr lang="en-GB" sz="1400" dirty="0">
                <a:latin typeface="Tenorite" panose="00000500000000000000" pitchFamily="2" charset="0"/>
              </a:rPr>
              <a:t>Sex and Relationship curriculum is taught in  year groups 5 and 6 using the Brooke Curriculum. </a:t>
            </a:r>
          </a:p>
          <a:p>
            <a:pPr lvl="0"/>
            <a:r>
              <a:rPr lang="en-GB" sz="1400" dirty="0">
                <a:latin typeface="Tenorite" panose="00000500000000000000" pitchFamily="2" charset="0"/>
              </a:rPr>
              <a:t>Safeguarding information clearly displayed.</a:t>
            </a:r>
          </a:p>
          <a:p>
            <a:pPr lvl="0"/>
            <a:r>
              <a:rPr lang="en-GB" sz="1400" dirty="0">
                <a:latin typeface="Tenorite" panose="00000500000000000000" pitchFamily="2" charset="0"/>
              </a:rPr>
              <a:t>School promotes healthy life style living through healthy food/snacks, physical activity, growing etc.</a:t>
            </a:r>
          </a:p>
          <a:p>
            <a:pPr lvl="0"/>
            <a:r>
              <a:rPr lang="en-GB" sz="1400" dirty="0">
                <a:latin typeface="Tenorite" panose="00000500000000000000" pitchFamily="2" charset="0"/>
              </a:rPr>
              <a:t>Access to extensive outside space and PE is taught everyday.</a:t>
            </a:r>
          </a:p>
          <a:p>
            <a:r>
              <a:rPr lang="en-GB" sz="1400" dirty="0">
                <a:latin typeface="Tenorite" panose="00000500000000000000" pitchFamily="2" charset="0"/>
              </a:rPr>
              <a:t>Access to Breakfast and After School Clubs &amp; activities</a:t>
            </a:r>
            <a:r>
              <a:rPr lang="en-GB" sz="1400" dirty="0" smtClean="0">
                <a:latin typeface="Tenorite" panose="00000500000000000000" pitchFamily="2" charset="0"/>
              </a:rPr>
              <a:t>.</a:t>
            </a:r>
          </a:p>
          <a:p>
            <a:r>
              <a:rPr lang="en-GB" sz="1400" dirty="0">
                <a:latin typeface="Tenorite" panose="00000500000000000000" pitchFamily="2" charset="0"/>
                <a:ea typeface="Calibri" panose="020F0502020204030204" pitchFamily="34" charset="0"/>
                <a:cs typeface="Times New Roman" panose="02020603050405020304" pitchFamily="18" charset="0"/>
              </a:rPr>
              <a:t>5</a:t>
            </a:r>
            <a:r>
              <a:rPr lang="en-GB" sz="1400" dirty="0" smtClean="0">
                <a:latin typeface="Tenorite" panose="00000500000000000000" pitchFamily="2" charset="0"/>
                <a:ea typeface="Calibri" panose="020F0502020204030204" pitchFamily="34" charset="0"/>
                <a:cs typeface="Times New Roman" panose="02020603050405020304" pitchFamily="18" charset="0"/>
              </a:rPr>
              <a:t> Ways to Wellbeing</a:t>
            </a:r>
            <a:endParaRPr lang="en-GB" sz="1400" dirty="0">
              <a:latin typeface="Tenorite" panose="00000500000000000000" pitchFamily="2"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5A745DE-148A-36FD-648A-D8BA2AC86FC0}"/>
              </a:ext>
            </a:extLst>
          </p:cNvPr>
          <p:cNvSpPr txBox="1"/>
          <p:nvPr/>
        </p:nvSpPr>
        <p:spPr>
          <a:xfrm>
            <a:off x="1445513" y="5399299"/>
            <a:ext cx="6215380" cy="1569660"/>
          </a:xfrm>
          <a:prstGeom prst="rect">
            <a:avLst/>
          </a:prstGeom>
          <a:noFill/>
        </p:spPr>
        <p:txBody>
          <a:bodyPr wrap="square">
            <a:spAutoFit/>
          </a:bodyPr>
          <a:lstStyle/>
          <a:p>
            <a:pPr lvl="0"/>
            <a:r>
              <a:rPr lang="en-GB" sz="1600" dirty="0">
                <a:latin typeface="Tenorite" panose="00000500000000000000" pitchFamily="2" charset="0"/>
              </a:rPr>
              <a:t>Action taken to ensure children can access relevant opportunities for curriculum enrichment such as providing transport.</a:t>
            </a:r>
          </a:p>
          <a:p>
            <a:pPr lvl="0"/>
            <a:r>
              <a:rPr lang="en-GB" sz="1600" dirty="0">
                <a:latin typeface="Tenorite" panose="00000500000000000000" pitchFamily="2" charset="0"/>
              </a:rPr>
              <a:t>School Nurse Team available for advice and support for families and school.</a:t>
            </a:r>
          </a:p>
          <a:p>
            <a:pPr lvl="0"/>
            <a:r>
              <a:rPr lang="en-GB" sz="1600" dirty="0">
                <a:latin typeface="Tenorite" panose="00000500000000000000" pitchFamily="2" charset="0"/>
              </a:rPr>
              <a:t>Support for families available through Family Information Service (FIS).</a:t>
            </a:r>
          </a:p>
        </p:txBody>
      </p:sp>
      <p:sp>
        <p:nvSpPr>
          <p:cNvPr id="35" name="TextBox 34">
            <a:extLst>
              <a:ext uri="{FF2B5EF4-FFF2-40B4-BE49-F238E27FC236}">
                <a16:creationId xmlns:a16="http://schemas.microsoft.com/office/drawing/2014/main" id="{C40110D2-DF76-3E03-2C6D-5C00C2D0393F}"/>
              </a:ext>
            </a:extLst>
          </p:cNvPr>
          <p:cNvSpPr txBox="1"/>
          <p:nvPr/>
        </p:nvSpPr>
        <p:spPr>
          <a:xfrm>
            <a:off x="7648785" y="5403741"/>
            <a:ext cx="6230742" cy="830997"/>
          </a:xfrm>
          <a:prstGeom prst="rect">
            <a:avLst/>
          </a:prstGeom>
          <a:noFill/>
        </p:spPr>
        <p:txBody>
          <a:bodyPr wrap="square">
            <a:spAutoFit/>
          </a:bodyPr>
          <a:lstStyle/>
          <a:p>
            <a:pPr lvl="0"/>
            <a:r>
              <a:rPr lang="en-GB" sz="1600" dirty="0">
                <a:latin typeface="Tenorite" panose="00000500000000000000" pitchFamily="2" charset="0"/>
              </a:rPr>
              <a:t>Pupils are voted onto the School Council on an annual basis, per class from Y1– Y6.</a:t>
            </a:r>
          </a:p>
          <a:p>
            <a:r>
              <a:rPr lang="en-GB" sz="1600" dirty="0">
                <a:latin typeface="Tenorite" panose="00000500000000000000" pitchFamily="2" charset="0"/>
              </a:rPr>
              <a:t>Staff are Price trained as appropriate.</a:t>
            </a:r>
          </a:p>
        </p:txBody>
      </p:sp>
      <p:sp>
        <p:nvSpPr>
          <p:cNvPr id="37" name="TextBox 36">
            <a:extLst>
              <a:ext uri="{FF2B5EF4-FFF2-40B4-BE49-F238E27FC236}">
                <a16:creationId xmlns:a16="http://schemas.microsoft.com/office/drawing/2014/main" id="{1945AA13-35DF-E7BD-66C8-33AF482E77A5}"/>
              </a:ext>
            </a:extLst>
          </p:cNvPr>
          <p:cNvSpPr txBox="1"/>
          <p:nvPr/>
        </p:nvSpPr>
        <p:spPr>
          <a:xfrm>
            <a:off x="1479238" y="1899283"/>
            <a:ext cx="5598779" cy="3293209"/>
          </a:xfrm>
          <a:prstGeom prst="rect">
            <a:avLst/>
          </a:prstGeom>
          <a:noFill/>
        </p:spPr>
        <p:txBody>
          <a:bodyPr wrap="square">
            <a:spAutoFit/>
          </a:bodyPr>
          <a:lstStyle/>
          <a:p>
            <a:pPr lvl="0" fontAlgn="base"/>
            <a:r>
              <a:rPr lang="en-GB" sz="1600" dirty="0">
                <a:latin typeface="Tenorite" panose="00000500000000000000" pitchFamily="2" charset="0"/>
              </a:rPr>
              <a:t>An NHS Emotional Mental Health Practitioner is attached to the school and works with individuals or parents on identified issues.</a:t>
            </a:r>
          </a:p>
          <a:p>
            <a:pPr lvl="0"/>
            <a:r>
              <a:rPr lang="en-GB" sz="1600" dirty="0">
                <a:latin typeface="Tenorite" panose="00000500000000000000" pitchFamily="2" charset="0"/>
              </a:rPr>
              <a:t>School works closely with a range of outside agencies and contributes to TACs, Early Support Meetings etc.</a:t>
            </a:r>
          </a:p>
          <a:p>
            <a:pPr lvl="0"/>
            <a:r>
              <a:rPr lang="en-GB" sz="1600" dirty="0">
                <a:latin typeface="Tenorite" panose="00000500000000000000" pitchFamily="2" charset="0"/>
              </a:rPr>
              <a:t>Pupils with specific medical conditions have individual health care plans which are completed with parents.</a:t>
            </a:r>
          </a:p>
          <a:p>
            <a:pPr lvl="0"/>
            <a:r>
              <a:rPr lang="en-GB" sz="1600" dirty="0">
                <a:latin typeface="Tenorite" panose="00000500000000000000" pitchFamily="2" charset="0"/>
              </a:rPr>
              <a:t> Meet and Greet.</a:t>
            </a:r>
          </a:p>
          <a:p>
            <a:pPr lvl="0"/>
            <a:r>
              <a:rPr lang="en-GB" sz="1600" dirty="0">
                <a:latin typeface="Tenorite" panose="00000500000000000000" pitchFamily="2" charset="0"/>
              </a:rPr>
              <a:t>Individual and/or group Nurture sessions offered.</a:t>
            </a:r>
          </a:p>
          <a:p>
            <a:pPr lvl="0"/>
            <a:r>
              <a:rPr lang="en-GB" sz="1600" dirty="0">
                <a:latin typeface="Tenorite" panose="00000500000000000000" pitchFamily="2" charset="0"/>
              </a:rPr>
              <a:t>Medical support given to those pupils who require it on a daily basis and those pupils are encouraged to be independent in helping support their needs.</a:t>
            </a:r>
          </a:p>
          <a:p>
            <a:pPr lvl="0"/>
            <a:endParaRPr lang="en-GB" sz="1600" dirty="0">
              <a:latin typeface="Tenorite" panose="00000500000000000000" pitchFamily="2" charset="0"/>
            </a:endParaRPr>
          </a:p>
        </p:txBody>
      </p:sp>
      <p:sp>
        <p:nvSpPr>
          <p:cNvPr id="39" name="TextBox 38">
            <a:extLst>
              <a:ext uri="{FF2B5EF4-FFF2-40B4-BE49-F238E27FC236}">
                <a16:creationId xmlns:a16="http://schemas.microsoft.com/office/drawing/2014/main" id="{880F12F3-F47A-3306-18F8-6AF087C0E159}"/>
              </a:ext>
            </a:extLst>
          </p:cNvPr>
          <p:cNvSpPr txBox="1"/>
          <p:nvPr/>
        </p:nvSpPr>
        <p:spPr>
          <a:xfrm>
            <a:off x="7615765" y="1849391"/>
            <a:ext cx="6982196" cy="2585323"/>
          </a:xfrm>
          <a:prstGeom prst="rect">
            <a:avLst/>
          </a:prstGeom>
          <a:noFill/>
        </p:spPr>
        <p:txBody>
          <a:bodyPr wrap="square">
            <a:spAutoFit/>
          </a:bodyPr>
          <a:lstStyle/>
          <a:p>
            <a:pPr lvl="0"/>
            <a:r>
              <a:rPr lang="en-GB" sz="1600" dirty="0">
                <a:latin typeface="Tenorite" panose="00000500000000000000" pitchFamily="2" charset="0"/>
              </a:rPr>
              <a:t>Additional support for pupils can be requested  from:</a:t>
            </a:r>
          </a:p>
          <a:p>
            <a:pPr lvl="0"/>
            <a:r>
              <a:rPr lang="en-GB" sz="1600" dirty="0">
                <a:latin typeface="Tenorite" panose="00000500000000000000" pitchFamily="2" charset="0"/>
              </a:rPr>
              <a:t>CAMHS</a:t>
            </a:r>
          </a:p>
          <a:p>
            <a:pPr lvl="0"/>
            <a:r>
              <a:rPr lang="en-GB" sz="1600" dirty="0">
                <a:latin typeface="Tenorite" panose="00000500000000000000" pitchFamily="2" charset="0"/>
              </a:rPr>
              <a:t>School Nursing Services</a:t>
            </a:r>
          </a:p>
          <a:p>
            <a:pPr lvl="0"/>
            <a:r>
              <a:rPr lang="en-GB" sz="1600" dirty="0">
                <a:latin typeface="Tenorite" panose="00000500000000000000" pitchFamily="2" charset="0"/>
              </a:rPr>
              <a:t>Dreadnought</a:t>
            </a:r>
          </a:p>
          <a:p>
            <a:pPr lvl="0"/>
            <a:r>
              <a:rPr lang="en-GB" sz="1600" dirty="0">
                <a:latin typeface="Tenorite" panose="00000500000000000000" pitchFamily="2" charset="0"/>
              </a:rPr>
              <a:t>Penhaligon’s Friends</a:t>
            </a:r>
          </a:p>
          <a:p>
            <a:pPr lvl="0"/>
            <a:r>
              <a:rPr lang="en-GB" sz="1600" dirty="0">
                <a:latin typeface="Tenorite" panose="00000500000000000000" pitchFamily="2" charset="0"/>
              </a:rPr>
              <a:t>Educational Psychologist</a:t>
            </a:r>
          </a:p>
          <a:p>
            <a:pPr lvl="0"/>
            <a:r>
              <a:rPr lang="en-GB" sz="1600" dirty="0">
                <a:latin typeface="Tenorite" panose="00000500000000000000" pitchFamily="2" charset="0"/>
              </a:rPr>
              <a:t>Speech and Language therapy service</a:t>
            </a:r>
          </a:p>
          <a:p>
            <a:pPr lvl="0"/>
            <a:r>
              <a:rPr lang="en-GB" sz="1600" dirty="0">
                <a:latin typeface="Tenorite" panose="00000500000000000000" pitchFamily="2" charset="0"/>
              </a:rPr>
              <a:t>Behaviour support</a:t>
            </a:r>
          </a:p>
          <a:p>
            <a:pPr lvl="0"/>
            <a:r>
              <a:rPr lang="en-GB" sz="1600" dirty="0">
                <a:latin typeface="Tenorite" panose="00000500000000000000" pitchFamily="2" charset="0"/>
              </a:rPr>
              <a:t>Social care</a:t>
            </a:r>
          </a:p>
          <a:p>
            <a:r>
              <a:rPr lang="en-GB" sz="1600" dirty="0">
                <a:latin typeface="Tenorite" panose="00000500000000000000" pitchFamily="2" charset="0"/>
              </a:rPr>
              <a:t>Early intervention progr</a:t>
            </a:r>
            <a:r>
              <a:rPr lang="en-GB" sz="1600" dirty="0"/>
              <a:t>amme</a:t>
            </a:r>
            <a:endParaRPr lang="en-GB" sz="1600" dirty="0">
              <a:latin typeface="Tenorite" panose="00000500000000000000" pitchFamily="2" charset="0"/>
            </a:endParaRPr>
          </a:p>
        </p:txBody>
      </p:sp>
    </p:spTree>
    <p:extLst>
      <p:ext uri="{BB962C8B-B14F-4D97-AF65-F5344CB8AC3E}">
        <p14:creationId xmlns:p14="http://schemas.microsoft.com/office/powerpoint/2010/main" val="2120484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TotalTime>
  <Words>2831</Words>
  <Application>Microsoft Office PowerPoint</Application>
  <PresentationFormat>Custom</PresentationFormat>
  <Paragraphs>256</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Calibri</vt:lpstr>
      <vt:lpstr>Tenorite</vt:lpstr>
      <vt:lpstr>Tahoma</vt:lpstr>
      <vt:lpstr>Glacial Indifference Bold</vt:lpstr>
      <vt:lpstr>Glacial Indifference</vt:lpstr>
      <vt:lpstr>Arial</vt:lpstr>
      <vt:lpstr>Times New Roman</vt:lpstr>
      <vt:lpstr>Canva Sans Bold</vt:lpstr>
      <vt:lpstr>Symbol</vt:lpstr>
      <vt:lpstr>Canva Sans</vt:lpstr>
      <vt:lpstr>SymbolMT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School Offer posters</dc:title>
  <dc:creator>Karen Golder</dc:creator>
  <cp:lastModifiedBy>Jeremy Walden</cp:lastModifiedBy>
  <cp:revision>7</cp:revision>
  <cp:lastPrinted>2026-01-14T13:35:22Z</cp:lastPrinted>
  <dcterms:created xsi:type="dcterms:W3CDTF">2006-08-16T00:00:00Z</dcterms:created>
  <dcterms:modified xsi:type="dcterms:W3CDTF">2026-06-26T06:54:18Z</dcterms:modified>
  <dc:identifier>DAGPppmxYqU</dc:identifier>
</cp:coreProperties>
</file>